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68" r:id="rId1"/>
  </p:sldMasterIdLst>
  <p:notesMasterIdLst>
    <p:notesMasterId r:id="rId26"/>
  </p:notesMasterIdLst>
  <p:sldIdLst>
    <p:sldId id="258" r:id="rId2"/>
    <p:sldId id="361" r:id="rId3"/>
    <p:sldId id="334" r:id="rId4"/>
    <p:sldId id="357" r:id="rId5"/>
    <p:sldId id="359" r:id="rId6"/>
    <p:sldId id="356" r:id="rId7"/>
    <p:sldId id="358" r:id="rId8"/>
    <p:sldId id="369" r:id="rId9"/>
    <p:sldId id="363" r:id="rId10"/>
    <p:sldId id="368" r:id="rId11"/>
    <p:sldId id="370" r:id="rId12"/>
    <p:sldId id="365" r:id="rId13"/>
    <p:sldId id="367" r:id="rId14"/>
    <p:sldId id="371" r:id="rId15"/>
    <p:sldId id="374" r:id="rId16"/>
    <p:sldId id="375" r:id="rId17"/>
    <p:sldId id="376" r:id="rId18"/>
    <p:sldId id="377" r:id="rId19"/>
    <p:sldId id="366" r:id="rId20"/>
    <p:sldId id="379" r:id="rId21"/>
    <p:sldId id="362" r:id="rId22"/>
    <p:sldId id="380" r:id="rId23"/>
    <p:sldId id="264" r:id="rId24"/>
    <p:sldId id="262" r:id="rId25"/>
  </p:sldIdLst>
  <p:sldSz cx="9144000" cy="6858000" type="screen4x3"/>
  <p:notesSz cx="6810375" cy="9942513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3596"/>
    <a:srgbClr val="101698"/>
    <a:srgbClr val="86E8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0840" autoAdjust="0"/>
  </p:normalViewPr>
  <p:slideViewPr>
    <p:cSldViewPr>
      <p:cViewPr>
        <p:scale>
          <a:sx n="80" d="100"/>
          <a:sy n="80" d="100"/>
        </p:scale>
        <p:origin x="-888" y="654"/>
      </p:cViewPr>
      <p:guideLst>
        <p:guide orient="horz" pos="2205"/>
        <p:guide orient="horz" pos="2341"/>
        <p:guide orient="horz" pos="709"/>
        <p:guide orient="horz" pos="3838"/>
        <p:guide pos="2925"/>
        <p:guide pos="2789"/>
        <p:guide pos="1519"/>
        <p:guide pos="1383"/>
        <p:guide pos="113"/>
        <p:guide pos="4195"/>
        <p:guide pos="4332"/>
        <p:guide pos="560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c:spPr>
          <c:invertIfNegative val="0"/>
          <c:dLbls>
            <c:dLbl>
              <c:idx val="0"/>
              <c:layout>
                <c:manualLayout>
                  <c:x val="6.2496719160105123E-3"/>
                  <c:y val="-0.231250000000000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250000000000009E-3"/>
                  <c:y val="-9.68750000000000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accent4">
                        <a:lumMod val="75000"/>
                      </a:schemeClr>
                    </a:solidFill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Értékelő "A"</c:v>
                </c:pt>
                <c:pt idx="1">
                  <c:v>Értékelő "B"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530</c:v>
                </c:pt>
                <c:pt idx="1">
                  <c:v>300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4905088"/>
        <c:axId val="54972416"/>
        <c:axId val="0"/>
      </c:bar3DChart>
      <c:catAx>
        <c:axId val="549050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70C0"/>
                </a:solidFill>
              </a:defRPr>
            </a:pPr>
            <a:endParaRPr lang="hu-HU"/>
          </a:p>
        </c:txPr>
        <c:crossAx val="54972416"/>
        <c:crosses val="autoZero"/>
        <c:auto val="1"/>
        <c:lblAlgn val="ctr"/>
        <c:lblOffset val="100"/>
        <c:noMultiLvlLbl val="0"/>
      </c:catAx>
      <c:valAx>
        <c:axId val="54972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i="1">
                <a:solidFill>
                  <a:srgbClr val="0070C0"/>
                </a:solidFill>
              </a:defRPr>
            </a:pPr>
            <a:endParaRPr lang="hu-HU"/>
          </a:p>
        </c:txPr>
        <c:crossAx val="549050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c:spPr>
          <c:invertIfNegative val="0"/>
          <c:dLbls>
            <c:dLbl>
              <c:idx val="0"/>
              <c:layout>
                <c:manualLayout>
                  <c:x val="-3.2808398950131351E-7"/>
                  <c:y val="-8.12502460629922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3333333333333367E-3"/>
                  <c:y val="-0.103124999999999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833333333333381E-3"/>
                  <c:y val="-0.115625000000000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0.131250000000000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accent4">
                        <a:lumMod val="75000"/>
                      </a:schemeClr>
                    </a:solidFill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Értékelő "A"</c:v>
                </c:pt>
                <c:pt idx="1">
                  <c:v>Értékelő "B"</c:v>
                </c:pt>
                <c:pt idx="2">
                  <c:v>Értékelő "C"</c:v>
                </c:pt>
                <c:pt idx="3">
                  <c:v>Értékelő "D"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530</c:v>
                </c:pt>
                <c:pt idx="1">
                  <c:v>300</c:v>
                </c:pt>
                <c:pt idx="2">
                  <c:v>400</c:v>
                </c:pt>
                <c:pt idx="3">
                  <c:v>470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Értékelő "A"</c:v>
                </c:pt>
                <c:pt idx="1">
                  <c:v>Értékelő "B"</c:v>
                </c:pt>
                <c:pt idx="2">
                  <c:v>Értékelő "C"</c:v>
                </c:pt>
                <c:pt idx="3">
                  <c:v>Értékelő "D"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Értékelő "A"</c:v>
                </c:pt>
                <c:pt idx="1">
                  <c:v>Értékelő "B"</c:v>
                </c:pt>
                <c:pt idx="2">
                  <c:v>Értékelő "C"</c:v>
                </c:pt>
                <c:pt idx="3">
                  <c:v>Értékelő "D"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1">
                  <c:v>0.43396226415094452</c:v>
                </c:pt>
                <c:pt idx="2">
                  <c:v>0.24528301886792503</c:v>
                </c:pt>
                <c:pt idx="3">
                  <c:v>0.11320754716981132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5161984"/>
        <c:axId val="55163520"/>
        <c:axId val="0"/>
      </c:bar3DChart>
      <c:catAx>
        <c:axId val="551619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70C0"/>
                </a:solidFill>
              </a:defRPr>
            </a:pPr>
            <a:endParaRPr lang="hu-HU"/>
          </a:p>
        </c:txPr>
        <c:crossAx val="55163520"/>
        <c:crosses val="autoZero"/>
        <c:auto val="1"/>
        <c:lblAlgn val="ctr"/>
        <c:lblOffset val="100"/>
        <c:noMultiLvlLbl val="0"/>
      </c:catAx>
      <c:valAx>
        <c:axId val="551635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i="1">
                <a:solidFill>
                  <a:srgbClr val="0070C0"/>
                </a:solidFill>
              </a:defRPr>
            </a:pPr>
            <a:endParaRPr lang="hu-HU"/>
          </a:p>
        </c:txPr>
        <c:crossAx val="551619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8E397C-118E-44DD-A6C1-81222FC2E7FD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9A285C8D-8FBA-4F73-855E-D55EA7AFA3D3}">
      <dgm:prSet phldrT="[Text]" custT="1"/>
      <dgm:spPr>
        <a:solidFill>
          <a:srgbClr val="98C6EA"/>
        </a:solidFill>
      </dgm:spPr>
      <dgm:t>
        <a:bodyPr/>
        <a:lstStyle/>
        <a:p>
          <a:r>
            <a:rPr lang="hu-HU" sz="2000" b="1" dirty="0" smtClean="0">
              <a:solidFill>
                <a:srgbClr val="101698"/>
              </a:solidFill>
            </a:rPr>
            <a:t>ÉRTÉK-BECSLÉS</a:t>
          </a:r>
          <a:endParaRPr lang="en-US" sz="2000" b="1" dirty="0">
            <a:solidFill>
              <a:srgbClr val="101698"/>
            </a:solidFill>
          </a:endParaRPr>
        </a:p>
      </dgm:t>
    </dgm:pt>
    <dgm:pt modelId="{DF75177A-51C6-4834-BC2B-DC73CC529F9E}" type="parTrans" cxnId="{90ABED97-4D7D-4DBB-9699-CB13877E6716}">
      <dgm:prSet/>
      <dgm:spPr/>
      <dgm:t>
        <a:bodyPr/>
        <a:lstStyle/>
        <a:p>
          <a:endParaRPr lang="en-US"/>
        </a:p>
      </dgm:t>
    </dgm:pt>
    <dgm:pt modelId="{9B573376-C3E9-4527-BF9C-793541C7711D}" type="sibTrans" cxnId="{90ABED97-4D7D-4DBB-9699-CB13877E6716}">
      <dgm:prSet/>
      <dgm:spPr/>
      <dgm:t>
        <a:bodyPr/>
        <a:lstStyle/>
        <a:p>
          <a:endParaRPr lang="en-US"/>
        </a:p>
      </dgm:t>
    </dgm:pt>
    <dgm:pt modelId="{C17168CC-8FE4-4178-8161-6792D6E6BAD5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2400" b="1" dirty="0" smtClean="0">
              <a:solidFill>
                <a:srgbClr val="101698"/>
              </a:solidFill>
            </a:rPr>
            <a:t>PIAC</a:t>
          </a:r>
          <a:endParaRPr lang="en-US" sz="2400" b="1" dirty="0">
            <a:solidFill>
              <a:srgbClr val="101698"/>
            </a:solidFill>
          </a:endParaRPr>
        </a:p>
      </dgm:t>
    </dgm:pt>
    <dgm:pt modelId="{8F3A41A8-4F45-4B3F-B4F6-32056CE29743}" type="parTrans" cxnId="{DAA88AEE-CADB-4388-8E85-52F004BE58BE}">
      <dgm:prSet/>
      <dgm:spPr/>
      <dgm:t>
        <a:bodyPr/>
        <a:lstStyle/>
        <a:p>
          <a:endParaRPr lang="en-US"/>
        </a:p>
      </dgm:t>
    </dgm:pt>
    <dgm:pt modelId="{4713F916-39B9-48A1-BE69-0381A71719C6}" type="sibTrans" cxnId="{DAA88AEE-CADB-4388-8E85-52F004BE58BE}">
      <dgm:prSet/>
      <dgm:spPr/>
      <dgm:t>
        <a:bodyPr/>
        <a:lstStyle/>
        <a:p>
          <a:endParaRPr lang="en-US"/>
        </a:p>
      </dgm:t>
    </dgm:pt>
    <dgm:pt modelId="{A925244F-6634-4031-BD79-DE8F5780BA93}">
      <dgm:prSet phldrT="[Text]" custT="1"/>
      <dgm:spPr/>
      <dgm:t>
        <a:bodyPr/>
        <a:lstStyle/>
        <a:p>
          <a:r>
            <a:rPr lang="hu-HU" sz="1200" b="1" dirty="0" smtClean="0"/>
            <a:t>MEGBÍZÁS</a:t>
          </a:r>
          <a:endParaRPr lang="en-US" sz="1200" b="1" dirty="0"/>
        </a:p>
      </dgm:t>
    </dgm:pt>
    <dgm:pt modelId="{4CEA07CA-B93C-4C35-BD9F-F656588E72E6}" type="parTrans" cxnId="{1231127B-C5F9-406E-8277-669DEE890721}">
      <dgm:prSet/>
      <dgm:spPr/>
      <dgm:t>
        <a:bodyPr/>
        <a:lstStyle/>
        <a:p>
          <a:endParaRPr lang="en-US"/>
        </a:p>
      </dgm:t>
    </dgm:pt>
    <dgm:pt modelId="{7339573A-8F41-4110-B93E-2DC44413B8B6}" type="sibTrans" cxnId="{1231127B-C5F9-406E-8277-669DEE890721}">
      <dgm:prSet/>
      <dgm:spPr/>
      <dgm:t>
        <a:bodyPr/>
        <a:lstStyle/>
        <a:p>
          <a:endParaRPr lang="en-US"/>
        </a:p>
      </dgm:t>
    </dgm:pt>
    <dgm:pt modelId="{7CAFF8A4-CF3D-4432-83F3-407CDD86FD98}" type="pres">
      <dgm:prSet presAssocID="{8E8E397C-118E-44DD-A6C1-81222FC2E7F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C28C5E66-9DCA-4506-9757-544F0F69D5A1}" type="pres">
      <dgm:prSet presAssocID="{9A285C8D-8FBA-4F73-855E-D55EA7AFA3D3}" presName="gear1" presStyleLbl="node1" presStyleIdx="0" presStyleCnt="3" custLinFactNeighborX="-574" custLinFactNeighborY="-57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616628-FABE-492D-87FE-964AB9E1D224}" type="pres">
      <dgm:prSet presAssocID="{9A285C8D-8FBA-4F73-855E-D55EA7AFA3D3}" presName="gear1srcNode" presStyleLbl="node1" presStyleIdx="0" presStyleCnt="3"/>
      <dgm:spPr/>
      <dgm:t>
        <a:bodyPr/>
        <a:lstStyle/>
        <a:p>
          <a:endParaRPr lang="en-US"/>
        </a:p>
      </dgm:t>
    </dgm:pt>
    <dgm:pt modelId="{AAA392E6-84BC-47D4-9474-CB00D7523D23}" type="pres">
      <dgm:prSet presAssocID="{9A285C8D-8FBA-4F73-855E-D55EA7AFA3D3}" presName="gear1dstNode" presStyleLbl="node1" presStyleIdx="0" presStyleCnt="3"/>
      <dgm:spPr/>
      <dgm:t>
        <a:bodyPr/>
        <a:lstStyle/>
        <a:p>
          <a:endParaRPr lang="en-US"/>
        </a:p>
      </dgm:t>
    </dgm:pt>
    <dgm:pt modelId="{2F2C9EFF-46AF-4D13-BC48-46D028AB63E9}" type="pres">
      <dgm:prSet presAssocID="{C17168CC-8FE4-4178-8161-6792D6E6BAD5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CEC79C-C706-4AAC-97B6-03B3EF6A389E}" type="pres">
      <dgm:prSet presAssocID="{C17168CC-8FE4-4178-8161-6792D6E6BAD5}" presName="gear2srcNode" presStyleLbl="node1" presStyleIdx="1" presStyleCnt="3"/>
      <dgm:spPr/>
      <dgm:t>
        <a:bodyPr/>
        <a:lstStyle/>
        <a:p>
          <a:endParaRPr lang="en-US"/>
        </a:p>
      </dgm:t>
    </dgm:pt>
    <dgm:pt modelId="{2A5DBA69-6DFC-40F4-B285-F9CE09AC937F}" type="pres">
      <dgm:prSet presAssocID="{C17168CC-8FE4-4178-8161-6792D6E6BAD5}" presName="gear2dstNode" presStyleLbl="node1" presStyleIdx="1" presStyleCnt="3"/>
      <dgm:spPr/>
      <dgm:t>
        <a:bodyPr/>
        <a:lstStyle/>
        <a:p>
          <a:endParaRPr lang="en-US"/>
        </a:p>
      </dgm:t>
    </dgm:pt>
    <dgm:pt modelId="{404CE5D4-BBFA-4AD9-89D3-179EEC8C7502}" type="pres">
      <dgm:prSet presAssocID="{A925244F-6634-4031-BD79-DE8F5780BA93}" presName="gear3" presStyleLbl="node1" presStyleIdx="2" presStyleCnt="3"/>
      <dgm:spPr/>
      <dgm:t>
        <a:bodyPr/>
        <a:lstStyle/>
        <a:p>
          <a:endParaRPr lang="en-US"/>
        </a:p>
      </dgm:t>
    </dgm:pt>
    <dgm:pt modelId="{F7900FFB-2055-49DE-829A-508AD1A5B4C4}" type="pres">
      <dgm:prSet presAssocID="{A925244F-6634-4031-BD79-DE8F5780BA93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CE2D41-A57C-4DA6-9DA2-2078FC9E7420}" type="pres">
      <dgm:prSet presAssocID="{A925244F-6634-4031-BD79-DE8F5780BA93}" presName="gear3srcNode" presStyleLbl="node1" presStyleIdx="2" presStyleCnt="3"/>
      <dgm:spPr/>
      <dgm:t>
        <a:bodyPr/>
        <a:lstStyle/>
        <a:p>
          <a:endParaRPr lang="en-US"/>
        </a:p>
      </dgm:t>
    </dgm:pt>
    <dgm:pt modelId="{87CDD9F4-72C2-4A59-BE86-ECB9F7E763EA}" type="pres">
      <dgm:prSet presAssocID="{A925244F-6634-4031-BD79-DE8F5780BA93}" presName="gear3dstNode" presStyleLbl="node1" presStyleIdx="2" presStyleCnt="3"/>
      <dgm:spPr/>
      <dgm:t>
        <a:bodyPr/>
        <a:lstStyle/>
        <a:p>
          <a:endParaRPr lang="en-US"/>
        </a:p>
      </dgm:t>
    </dgm:pt>
    <dgm:pt modelId="{72D42A4B-85A5-4CBF-AD04-796565FB086B}" type="pres">
      <dgm:prSet presAssocID="{9B573376-C3E9-4527-BF9C-793541C7711D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F4DFC173-3FEF-4C07-BD01-EE018AD991A9}" type="pres">
      <dgm:prSet presAssocID="{4713F916-39B9-48A1-BE69-0381A71719C6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AD18A2C8-9D7E-45E2-A46E-E578D5E6202E}" type="pres">
      <dgm:prSet presAssocID="{7339573A-8F41-4110-B93E-2DC44413B8B6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CEE91979-54EB-4D60-9310-35CD5ED85826}" type="presOf" srcId="{A925244F-6634-4031-BD79-DE8F5780BA93}" destId="{F7900FFB-2055-49DE-829A-508AD1A5B4C4}" srcOrd="1" destOrd="0" presId="urn:microsoft.com/office/officeart/2005/8/layout/gear1"/>
    <dgm:cxn modelId="{F38F7B1C-F804-4225-9C5B-5A1174CC5967}" type="presOf" srcId="{8E8E397C-118E-44DD-A6C1-81222FC2E7FD}" destId="{7CAFF8A4-CF3D-4432-83F3-407CDD86FD98}" srcOrd="0" destOrd="0" presId="urn:microsoft.com/office/officeart/2005/8/layout/gear1"/>
    <dgm:cxn modelId="{CB808CE9-5CDB-409B-9342-D0BF391F3D5F}" type="presOf" srcId="{9A285C8D-8FBA-4F73-855E-D55EA7AFA3D3}" destId="{C28C5E66-9DCA-4506-9757-544F0F69D5A1}" srcOrd="0" destOrd="0" presId="urn:microsoft.com/office/officeart/2005/8/layout/gear1"/>
    <dgm:cxn modelId="{AF6D6ABD-BC07-475D-AE26-DDB96B343EE3}" type="presOf" srcId="{C17168CC-8FE4-4178-8161-6792D6E6BAD5}" destId="{2A5DBA69-6DFC-40F4-B285-F9CE09AC937F}" srcOrd="2" destOrd="0" presId="urn:microsoft.com/office/officeart/2005/8/layout/gear1"/>
    <dgm:cxn modelId="{116CE5FE-C6BE-4233-B18D-24BC669F03D3}" type="presOf" srcId="{C17168CC-8FE4-4178-8161-6792D6E6BAD5}" destId="{2F2C9EFF-46AF-4D13-BC48-46D028AB63E9}" srcOrd="0" destOrd="0" presId="urn:microsoft.com/office/officeart/2005/8/layout/gear1"/>
    <dgm:cxn modelId="{2DDBECB1-7582-4118-9B45-067A18464BD3}" type="presOf" srcId="{9A285C8D-8FBA-4F73-855E-D55EA7AFA3D3}" destId="{AAA392E6-84BC-47D4-9474-CB00D7523D23}" srcOrd="2" destOrd="0" presId="urn:microsoft.com/office/officeart/2005/8/layout/gear1"/>
    <dgm:cxn modelId="{DAA88AEE-CADB-4388-8E85-52F004BE58BE}" srcId="{8E8E397C-118E-44DD-A6C1-81222FC2E7FD}" destId="{C17168CC-8FE4-4178-8161-6792D6E6BAD5}" srcOrd="1" destOrd="0" parTransId="{8F3A41A8-4F45-4B3F-B4F6-32056CE29743}" sibTransId="{4713F916-39B9-48A1-BE69-0381A71719C6}"/>
    <dgm:cxn modelId="{1231127B-C5F9-406E-8277-669DEE890721}" srcId="{8E8E397C-118E-44DD-A6C1-81222FC2E7FD}" destId="{A925244F-6634-4031-BD79-DE8F5780BA93}" srcOrd="2" destOrd="0" parTransId="{4CEA07CA-B93C-4C35-BD9F-F656588E72E6}" sibTransId="{7339573A-8F41-4110-B93E-2DC44413B8B6}"/>
    <dgm:cxn modelId="{9507265F-2E96-4A4B-B52B-8F30D5D9BE5D}" type="presOf" srcId="{A925244F-6634-4031-BD79-DE8F5780BA93}" destId="{87CDD9F4-72C2-4A59-BE86-ECB9F7E763EA}" srcOrd="3" destOrd="0" presId="urn:microsoft.com/office/officeart/2005/8/layout/gear1"/>
    <dgm:cxn modelId="{06328605-0D42-47F5-BD51-95945E2ABF0C}" type="presOf" srcId="{C17168CC-8FE4-4178-8161-6792D6E6BAD5}" destId="{8BCEC79C-C706-4AAC-97B6-03B3EF6A389E}" srcOrd="1" destOrd="0" presId="urn:microsoft.com/office/officeart/2005/8/layout/gear1"/>
    <dgm:cxn modelId="{B8768553-909B-4A15-A8E1-A00407E93A1F}" type="presOf" srcId="{A925244F-6634-4031-BD79-DE8F5780BA93}" destId="{66CE2D41-A57C-4DA6-9DA2-2078FC9E7420}" srcOrd="2" destOrd="0" presId="urn:microsoft.com/office/officeart/2005/8/layout/gear1"/>
    <dgm:cxn modelId="{1675DF06-80B5-4DEB-9D7B-BA8CADCF460B}" type="presOf" srcId="{A925244F-6634-4031-BD79-DE8F5780BA93}" destId="{404CE5D4-BBFA-4AD9-89D3-179EEC8C7502}" srcOrd="0" destOrd="0" presId="urn:microsoft.com/office/officeart/2005/8/layout/gear1"/>
    <dgm:cxn modelId="{90ABED97-4D7D-4DBB-9699-CB13877E6716}" srcId="{8E8E397C-118E-44DD-A6C1-81222FC2E7FD}" destId="{9A285C8D-8FBA-4F73-855E-D55EA7AFA3D3}" srcOrd="0" destOrd="0" parTransId="{DF75177A-51C6-4834-BC2B-DC73CC529F9E}" sibTransId="{9B573376-C3E9-4527-BF9C-793541C7711D}"/>
    <dgm:cxn modelId="{F2D2995F-AC88-4328-B924-0E07BCAB1387}" type="presOf" srcId="{9A285C8D-8FBA-4F73-855E-D55EA7AFA3D3}" destId="{02616628-FABE-492D-87FE-964AB9E1D224}" srcOrd="1" destOrd="0" presId="urn:microsoft.com/office/officeart/2005/8/layout/gear1"/>
    <dgm:cxn modelId="{B2D01FA8-6C8D-4F8D-95F6-61E17F60F372}" type="presOf" srcId="{7339573A-8F41-4110-B93E-2DC44413B8B6}" destId="{AD18A2C8-9D7E-45E2-A46E-E578D5E6202E}" srcOrd="0" destOrd="0" presId="urn:microsoft.com/office/officeart/2005/8/layout/gear1"/>
    <dgm:cxn modelId="{E16CB3A9-925E-460C-B098-067D4CA4DA88}" type="presOf" srcId="{9B573376-C3E9-4527-BF9C-793541C7711D}" destId="{72D42A4B-85A5-4CBF-AD04-796565FB086B}" srcOrd="0" destOrd="0" presId="urn:microsoft.com/office/officeart/2005/8/layout/gear1"/>
    <dgm:cxn modelId="{556223B7-A2CD-4A0C-B831-B242FBFD9DB8}" type="presOf" srcId="{4713F916-39B9-48A1-BE69-0381A71719C6}" destId="{F4DFC173-3FEF-4C07-BD01-EE018AD991A9}" srcOrd="0" destOrd="0" presId="urn:microsoft.com/office/officeart/2005/8/layout/gear1"/>
    <dgm:cxn modelId="{7A246CE9-BB8E-4FE7-AA6E-42B2890F8F4E}" type="presParOf" srcId="{7CAFF8A4-CF3D-4432-83F3-407CDD86FD98}" destId="{C28C5E66-9DCA-4506-9757-544F0F69D5A1}" srcOrd="0" destOrd="0" presId="urn:microsoft.com/office/officeart/2005/8/layout/gear1"/>
    <dgm:cxn modelId="{1F71A586-28D6-4D93-BEA3-25A1D31F8796}" type="presParOf" srcId="{7CAFF8A4-CF3D-4432-83F3-407CDD86FD98}" destId="{02616628-FABE-492D-87FE-964AB9E1D224}" srcOrd="1" destOrd="0" presId="urn:microsoft.com/office/officeart/2005/8/layout/gear1"/>
    <dgm:cxn modelId="{52438698-33E5-4A06-AA20-7E7CA60B0655}" type="presParOf" srcId="{7CAFF8A4-CF3D-4432-83F3-407CDD86FD98}" destId="{AAA392E6-84BC-47D4-9474-CB00D7523D23}" srcOrd="2" destOrd="0" presId="urn:microsoft.com/office/officeart/2005/8/layout/gear1"/>
    <dgm:cxn modelId="{9277C086-59A4-48DD-8B5D-45E061F310AF}" type="presParOf" srcId="{7CAFF8A4-CF3D-4432-83F3-407CDD86FD98}" destId="{2F2C9EFF-46AF-4D13-BC48-46D028AB63E9}" srcOrd="3" destOrd="0" presId="urn:microsoft.com/office/officeart/2005/8/layout/gear1"/>
    <dgm:cxn modelId="{E4112453-562D-418E-8811-0A40DB83F436}" type="presParOf" srcId="{7CAFF8A4-CF3D-4432-83F3-407CDD86FD98}" destId="{8BCEC79C-C706-4AAC-97B6-03B3EF6A389E}" srcOrd="4" destOrd="0" presId="urn:microsoft.com/office/officeart/2005/8/layout/gear1"/>
    <dgm:cxn modelId="{4BF9D56A-71F3-4D8B-BFD5-850470A6FC2C}" type="presParOf" srcId="{7CAFF8A4-CF3D-4432-83F3-407CDD86FD98}" destId="{2A5DBA69-6DFC-40F4-B285-F9CE09AC937F}" srcOrd="5" destOrd="0" presId="urn:microsoft.com/office/officeart/2005/8/layout/gear1"/>
    <dgm:cxn modelId="{80460C54-B5FC-4626-83D0-0A4178ECA6EB}" type="presParOf" srcId="{7CAFF8A4-CF3D-4432-83F3-407CDD86FD98}" destId="{404CE5D4-BBFA-4AD9-89D3-179EEC8C7502}" srcOrd="6" destOrd="0" presId="urn:microsoft.com/office/officeart/2005/8/layout/gear1"/>
    <dgm:cxn modelId="{57C53D93-5B30-4099-AED1-881A7949D5D7}" type="presParOf" srcId="{7CAFF8A4-CF3D-4432-83F3-407CDD86FD98}" destId="{F7900FFB-2055-49DE-829A-508AD1A5B4C4}" srcOrd="7" destOrd="0" presId="urn:microsoft.com/office/officeart/2005/8/layout/gear1"/>
    <dgm:cxn modelId="{00E7997C-8683-4F5A-B63C-EAD1DD3AB2B3}" type="presParOf" srcId="{7CAFF8A4-CF3D-4432-83F3-407CDD86FD98}" destId="{66CE2D41-A57C-4DA6-9DA2-2078FC9E7420}" srcOrd="8" destOrd="0" presId="urn:microsoft.com/office/officeart/2005/8/layout/gear1"/>
    <dgm:cxn modelId="{BFE70BCE-FD24-420C-B340-80EA977695D1}" type="presParOf" srcId="{7CAFF8A4-CF3D-4432-83F3-407CDD86FD98}" destId="{87CDD9F4-72C2-4A59-BE86-ECB9F7E763EA}" srcOrd="9" destOrd="0" presId="urn:microsoft.com/office/officeart/2005/8/layout/gear1"/>
    <dgm:cxn modelId="{C2A25FD8-8653-485F-B50A-884F144DE63C}" type="presParOf" srcId="{7CAFF8A4-CF3D-4432-83F3-407CDD86FD98}" destId="{72D42A4B-85A5-4CBF-AD04-796565FB086B}" srcOrd="10" destOrd="0" presId="urn:microsoft.com/office/officeart/2005/8/layout/gear1"/>
    <dgm:cxn modelId="{DDA8F6E5-17F0-4C3D-8518-4B710B6B2F9D}" type="presParOf" srcId="{7CAFF8A4-CF3D-4432-83F3-407CDD86FD98}" destId="{F4DFC173-3FEF-4C07-BD01-EE018AD991A9}" srcOrd="11" destOrd="0" presId="urn:microsoft.com/office/officeart/2005/8/layout/gear1"/>
    <dgm:cxn modelId="{EB52BFAB-D3A8-4B0C-AA3F-0BA2E2BDD5D3}" type="presParOf" srcId="{7CAFF8A4-CF3D-4432-83F3-407CDD86FD98}" destId="{AD18A2C8-9D7E-45E2-A46E-E578D5E6202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CF23E0-1803-416E-A850-15656516FD4C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D0D930C2-AEB3-4091-BFC8-3BD25BEF875E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hu-HU" sz="1400" b="1" dirty="0" smtClean="0">
              <a:solidFill>
                <a:schemeClr val="tx1"/>
              </a:solidFill>
            </a:rPr>
            <a:t>MÓDSZERTAN</a:t>
          </a:r>
          <a:endParaRPr lang="en-US" sz="1400" b="1" dirty="0">
            <a:solidFill>
              <a:schemeClr val="tx1"/>
            </a:solidFill>
          </a:endParaRPr>
        </a:p>
      </dgm:t>
    </dgm:pt>
    <dgm:pt modelId="{9378AF99-010B-4705-BD1C-B28A885C1F28}" type="parTrans" cxnId="{FFE535A1-A3A2-4B17-B7D7-51B7AD9453A2}">
      <dgm:prSet/>
      <dgm:spPr/>
      <dgm:t>
        <a:bodyPr/>
        <a:lstStyle/>
        <a:p>
          <a:endParaRPr lang="en-US"/>
        </a:p>
      </dgm:t>
    </dgm:pt>
    <dgm:pt modelId="{006BB630-1B81-4E86-A771-52F752398331}" type="sibTrans" cxnId="{FFE535A1-A3A2-4B17-B7D7-51B7AD9453A2}">
      <dgm:prSet/>
      <dgm:spPr/>
      <dgm:t>
        <a:bodyPr/>
        <a:lstStyle/>
        <a:p>
          <a:endParaRPr lang="en-US"/>
        </a:p>
      </dgm:t>
    </dgm:pt>
    <dgm:pt modelId="{ED2EC10A-BF7C-43DA-B5AA-32C24DCC209A}">
      <dgm:prSet phldrT="[Text]"/>
      <dgm:spPr/>
      <dgm:t>
        <a:bodyPr/>
        <a:lstStyle/>
        <a:p>
          <a:r>
            <a:rPr lang="hu-HU" b="1" dirty="0" smtClean="0"/>
            <a:t>ADATOK</a:t>
          </a:r>
          <a:endParaRPr lang="en-US" b="1" dirty="0"/>
        </a:p>
      </dgm:t>
    </dgm:pt>
    <dgm:pt modelId="{42AE5208-048E-4B67-AED4-9DE078397547}" type="parTrans" cxnId="{F946A0FA-7687-4138-B367-C91A90DBFDBD}">
      <dgm:prSet/>
      <dgm:spPr/>
      <dgm:t>
        <a:bodyPr/>
        <a:lstStyle/>
        <a:p>
          <a:endParaRPr lang="en-US"/>
        </a:p>
      </dgm:t>
    </dgm:pt>
    <dgm:pt modelId="{7FFF0FEF-AF51-4FA3-9B90-27C4FDCFF06B}" type="sibTrans" cxnId="{F946A0FA-7687-4138-B367-C91A90DBFDBD}">
      <dgm:prSet/>
      <dgm:spPr/>
      <dgm:t>
        <a:bodyPr/>
        <a:lstStyle/>
        <a:p>
          <a:endParaRPr lang="en-US"/>
        </a:p>
      </dgm:t>
    </dgm:pt>
    <dgm:pt modelId="{DD1AF9E1-2975-4284-AC0B-5AC597C32299}">
      <dgm:prSet phldrT="[Text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hu-HU" sz="1400" b="1" dirty="0" smtClean="0">
              <a:solidFill>
                <a:schemeClr val="tx1"/>
              </a:solidFill>
            </a:rPr>
            <a:t>Feltételek</a:t>
          </a:r>
          <a:endParaRPr lang="en-US" sz="1400" b="1" dirty="0">
            <a:solidFill>
              <a:schemeClr val="tx1"/>
            </a:solidFill>
          </a:endParaRPr>
        </a:p>
      </dgm:t>
    </dgm:pt>
    <dgm:pt modelId="{E7395558-57CC-4F85-A3A2-288AC1E54C21}" type="parTrans" cxnId="{D3A9F349-9CB9-4C7E-8C1B-706BFD795FDB}">
      <dgm:prSet/>
      <dgm:spPr/>
      <dgm:t>
        <a:bodyPr/>
        <a:lstStyle/>
        <a:p>
          <a:endParaRPr lang="en-US"/>
        </a:p>
      </dgm:t>
    </dgm:pt>
    <dgm:pt modelId="{9DC7B0F5-6735-4074-A5B7-B259CF173D5F}" type="sibTrans" cxnId="{D3A9F349-9CB9-4C7E-8C1B-706BFD795FDB}">
      <dgm:prSet/>
      <dgm:spPr/>
      <dgm:t>
        <a:bodyPr/>
        <a:lstStyle/>
        <a:p>
          <a:endParaRPr lang="en-US"/>
        </a:p>
      </dgm:t>
    </dgm:pt>
    <dgm:pt modelId="{1570550A-BB54-4FA7-A645-EF6DA8555A14}" type="pres">
      <dgm:prSet presAssocID="{AECF23E0-1803-416E-A850-15656516FD4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D9ED250-6CAD-4767-8561-6EF2667CF85F}" type="pres">
      <dgm:prSet presAssocID="{D0D930C2-AEB3-4091-BFC8-3BD25BEF875E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DF8A3F-7205-46E8-BEDD-9672E1079F08}" type="pres">
      <dgm:prSet presAssocID="{D0D930C2-AEB3-4091-BFC8-3BD25BEF875E}" presName="gear1srcNode" presStyleLbl="node1" presStyleIdx="0" presStyleCnt="3"/>
      <dgm:spPr/>
      <dgm:t>
        <a:bodyPr/>
        <a:lstStyle/>
        <a:p>
          <a:endParaRPr lang="en-US"/>
        </a:p>
      </dgm:t>
    </dgm:pt>
    <dgm:pt modelId="{715D683B-A775-4B38-9CAF-47CDC1138192}" type="pres">
      <dgm:prSet presAssocID="{D0D930C2-AEB3-4091-BFC8-3BD25BEF875E}" presName="gear1dstNode" presStyleLbl="node1" presStyleIdx="0" presStyleCnt="3"/>
      <dgm:spPr/>
      <dgm:t>
        <a:bodyPr/>
        <a:lstStyle/>
        <a:p>
          <a:endParaRPr lang="en-US"/>
        </a:p>
      </dgm:t>
    </dgm:pt>
    <dgm:pt modelId="{5668BB7A-1E91-48D8-9B22-3F0C23CE7564}" type="pres">
      <dgm:prSet presAssocID="{ED2EC10A-BF7C-43DA-B5AA-32C24DCC209A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B1F4A6-5A93-4426-8B82-B796E47AF78E}" type="pres">
      <dgm:prSet presAssocID="{ED2EC10A-BF7C-43DA-B5AA-32C24DCC209A}" presName="gear2srcNode" presStyleLbl="node1" presStyleIdx="1" presStyleCnt="3"/>
      <dgm:spPr/>
      <dgm:t>
        <a:bodyPr/>
        <a:lstStyle/>
        <a:p>
          <a:endParaRPr lang="en-US"/>
        </a:p>
      </dgm:t>
    </dgm:pt>
    <dgm:pt modelId="{5EA3495A-AD5B-4585-A4EC-05533934C2F2}" type="pres">
      <dgm:prSet presAssocID="{ED2EC10A-BF7C-43DA-B5AA-32C24DCC209A}" presName="gear2dstNode" presStyleLbl="node1" presStyleIdx="1" presStyleCnt="3"/>
      <dgm:spPr/>
      <dgm:t>
        <a:bodyPr/>
        <a:lstStyle/>
        <a:p>
          <a:endParaRPr lang="en-US"/>
        </a:p>
      </dgm:t>
    </dgm:pt>
    <dgm:pt modelId="{3EFC88E9-2FE3-4572-952C-C9B6125291BE}" type="pres">
      <dgm:prSet presAssocID="{DD1AF9E1-2975-4284-AC0B-5AC597C32299}" presName="gear3" presStyleLbl="node1" presStyleIdx="2" presStyleCnt="3"/>
      <dgm:spPr/>
      <dgm:t>
        <a:bodyPr/>
        <a:lstStyle/>
        <a:p>
          <a:endParaRPr lang="en-US"/>
        </a:p>
      </dgm:t>
    </dgm:pt>
    <dgm:pt modelId="{72DA8BBA-8758-43AF-8253-64EB0166F010}" type="pres">
      <dgm:prSet presAssocID="{DD1AF9E1-2975-4284-AC0B-5AC597C32299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1A6290-0018-4843-B199-F7DE3B5804F8}" type="pres">
      <dgm:prSet presAssocID="{DD1AF9E1-2975-4284-AC0B-5AC597C32299}" presName="gear3srcNode" presStyleLbl="node1" presStyleIdx="2" presStyleCnt="3"/>
      <dgm:spPr/>
      <dgm:t>
        <a:bodyPr/>
        <a:lstStyle/>
        <a:p>
          <a:endParaRPr lang="en-US"/>
        </a:p>
      </dgm:t>
    </dgm:pt>
    <dgm:pt modelId="{6D9E528D-5555-4F0E-9D20-0FB3A3791316}" type="pres">
      <dgm:prSet presAssocID="{DD1AF9E1-2975-4284-AC0B-5AC597C32299}" presName="gear3dstNode" presStyleLbl="node1" presStyleIdx="2" presStyleCnt="3"/>
      <dgm:spPr/>
      <dgm:t>
        <a:bodyPr/>
        <a:lstStyle/>
        <a:p>
          <a:endParaRPr lang="en-US"/>
        </a:p>
      </dgm:t>
    </dgm:pt>
    <dgm:pt modelId="{37EA1D13-C3B6-4987-93A2-B84ADCF14A30}" type="pres">
      <dgm:prSet presAssocID="{006BB630-1B81-4E86-A771-52F752398331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3DFBDB21-810F-422F-AA38-D8195EDD6BBC}" type="pres">
      <dgm:prSet presAssocID="{7FFF0FEF-AF51-4FA3-9B90-27C4FDCFF06B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D25687A1-F22B-4D07-BAB2-16E38CBE6501}" type="pres">
      <dgm:prSet presAssocID="{9DC7B0F5-6735-4074-A5B7-B259CF173D5F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AE68A53C-CE3C-49DE-8769-FEDBB99C6AEE}" type="presOf" srcId="{7FFF0FEF-AF51-4FA3-9B90-27C4FDCFF06B}" destId="{3DFBDB21-810F-422F-AA38-D8195EDD6BBC}" srcOrd="0" destOrd="0" presId="urn:microsoft.com/office/officeart/2005/8/layout/gear1"/>
    <dgm:cxn modelId="{4B6D455B-296E-4E54-A715-03EFD2077579}" type="presOf" srcId="{DD1AF9E1-2975-4284-AC0B-5AC597C32299}" destId="{72DA8BBA-8758-43AF-8253-64EB0166F010}" srcOrd="1" destOrd="0" presId="urn:microsoft.com/office/officeart/2005/8/layout/gear1"/>
    <dgm:cxn modelId="{FFE535A1-A3A2-4B17-B7D7-51B7AD9453A2}" srcId="{AECF23E0-1803-416E-A850-15656516FD4C}" destId="{D0D930C2-AEB3-4091-BFC8-3BD25BEF875E}" srcOrd="0" destOrd="0" parTransId="{9378AF99-010B-4705-BD1C-B28A885C1F28}" sibTransId="{006BB630-1B81-4E86-A771-52F752398331}"/>
    <dgm:cxn modelId="{9229BE42-5E1B-4247-A7E3-34EE4C1FCF03}" type="presOf" srcId="{DD1AF9E1-2975-4284-AC0B-5AC597C32299}" destId="{3EFC88E9-2FE3-4572-952C-C9B6125291BE}" srcOrd="0" destOrd="0" presId="urn:microsoft.com/office/officeart/2005/8/layout/gear1"/>
    <dgm:cxn modelId="{7105478B-692F-4DDF-AAD2-9186AF1DED6B}" type="presOf" srcId="{D0D930C2-AEB3-4091-BFC8-3BD25BEF875E}" destId="{8CDF8A3F-7205-46E8-BEDD-9672E1079F08}" srcOrd="1" destOrd="0" presId="urn:microsoft.com/office/officeart/2005/8/layout/gear1"/>
    <dgm:cxn modelId="{EEFCF721-D259-4E82-8BD0-7FD69BC06504}" type="presOf" srcId="{ED2EC10A-BF7C-43DA-B5AA-32C24DCC209A}" destId="{68B1F4A6-5A93-4426-8B82-B796E47AF78E}" srcOrd="1" destOrd="0" presId="urn:microsoft.com/office/officeart/2005/8/layout/gear1"/>
    <dgm:cxn modelId="{C5BE71F6-CDED-4C34-9134-40143FD8DA7C}" type="presOf" srcId="{DD1AF9E1-2975-4284-AC0B-5AC597C32299}" destId="{6D9E528D-5555-4F0E-9D20-0FB3A3791316}" srcOrd="3" destOrd="0" presId="urn:microsoft.com/office/officeart/2005/8/layout/gear1"/>
    <dgm:cxn modelId="{F946A0FA-7687-4138-B367-C91A90DBFDBD}" srcId="{AECF23E0-1803-416E-A850-15656516FD4C}" destId="{ED2EC10A-BF7C-43DA-B5AA-32C24DCC209A}" srcOrd="1" destOrd="0" parTransId="{42AE5208-048E-4B67-AED4-9DE078397547}" sibTransId="{7FFF0FEF-AF51-4FA3-9B90-27C4FDCFF06B}"/>
    <dgm:cxn modelId="{493BD571-5355-4389-9027-3DA724E6A053}" type="presOf" srcId="{DD1AF9E1-2975-4284-AC0B-5AC597C32299}" destId="{FC1A6290-0018-4843-B199-F7DE3B5804F8}" srcOrd="2" destOrd="0" presId="urn:microsoft.com/office/officeart/2005/8/layout/gear1"/>
    <dgm:cxn modelId="{97BFC93C-9B4A-42EC-BBF2-95DC80B3EE67}" type="presOf" srcId="{AECF23E0-1803-416E-A850-15656516FD4C}" destId="{1570550A-BB54-4FA7-A645-EF6DA8555A14}" srcOrd="0" destOrd="0" presId="urn:microsoft.com/office/officeart/2005/8/layout/gear1"/>
    <dgm:cxn modelId="{82C71109-EC2E-42A5-9ACA-8B68623CEFEF}" type="presOf" srcId="{D0D930C2-AEB3-4091-BFC8-3BD25BEF875E}" destId="{715D683B-A775-4B38-9CAF-47CDC1138192}" srcOrd="2" destOrd="0" presId="urn:microsoft.com/office/officeart/2005/8/layout/gear1"/>
    <dgm:cxn modelId="{D273B213-97C2-4F18-A7C7-44AE7A85969F}" type="presOf" srcId="{ED2EC10A-BF7C-43DA-B5AA-32C24DCC209A}" destId="{5EA3495A-AD5B-4585-A4EC-05533934C2F2}" srcOrd="2" destOrd="0" presId="urn:microsoft.com/office/officeart/2005/8/layout/gear1"/>
    <dgm:cxn modelId="{D3A9F349-9CB9-4C7E-8C1B-706BFD795FDB}" srcId="{AECF23E0-1803-416E-A850-15656516FD4C}" destId="{DD1AF9E1-2975-4284-AC0B-5AC597C32299}" srcOrd="2" destOrd="0" parTransId="{E7395558-57CC-4F85-A3A2-288AC1E54C21}" sibTransId="{9DC7B0F5-6735-4074-A5B7-B259CF173D5F}"/>
    <dgm:cxn modelId="{6C7877E6-9E5E-4D9A-BBDB-CC1E6FB8F378}" type="presOf" srcId="{006BB630-1B81-4E86-A771-52F752398331}" destId="{37EA1D13-C3B6-4987-93A2-B84ADCF14A30}" srcOrd="0" destOrd="0" presId="urn:microsoft.com/office/officeart/2005/8/layout/gear1"/>
    <dgm:cxn modelId="{B396479A-F024-457E-8696-E22645926470}" type="presOf" srcId="{9DC7B0F5-6735-4074-A5B7-B259CF173D5F}" destId="{D25687A1-F22B-4D07-BAB2-16E38CBE6501}" srcOrd="0" destOrd="0" presId="urn:microsoft.com/office/officeart/2005/8/layout/gear1"/>
    <dgm:cxn modelId="{9C3B9466-6C3B-4FDF-8DBC-3AA201D84E5F}" type="presOf" srcId="{D0D930C2-AEB3-4091-BFC8-3BD25BEF875E}" destId="{4D9ED250-6CAD-4767-8561-6EF2667CF85F}" srcOrd="0" destOrd="0" presId="urn:microsoft.com/office/officeart/2005/8/layout/gear1"/>
    <dgm:cxn modelId="{A6F39F46-6BFA-4C81-B5B9-83FF3AF35584}" type="presOf" srcId="{ED2EC10A-BF7C-43DA-B5AA-32C24DCC209A}" destId="{5668BB7A-1E91-48D8-9B22-3F0C23CE7564}" srcOrd="0" destOrd="0" presId="urn:microsoft.com/office/officeart/2005/8/layout/gear1"/>
    <dgm:cxn modelId="{3B9CEACA-DEC0-46BA-BE5E-C72C0D91A0A2}" type="presParOf" srcId="{1570550A-BB54-4FA7-A645-EF6DA8555A14}" destId="{4D9ED250-6CAD-4767-8561-6EF2667CF85F}" srcOrd="0" destOrd="0" presId="urn:microsoft.com/office/officeart/2005/8/layout/gear1"/>
    <dgm:cxn modelId="{96698E1E-F21A-4A25-A82E-0D1882CEEE0D}" type="presParOf" srcId="{1570550A-BB54-4FA7-A645-EF6DA8555A14}" destId="{8CDF8A3F-7205-46E8-BEDD-9672E1079F08}" srcOrd="1" destOrd="0" presId="urn:microsoft.com/office/officeart/2005/8/layout/gear1"/>
    <dgm:cxn modelId="{30A58E59-C2C9-4949-81A0-F12BB4A5B429}" type="presParOf" srcId="{1570550A-BB54-4FA7-A645-EF6DA8555A14}" destId="{715D683B-A775-4B38-9CAF-47CDC1138192}" srcOrd="2" destOrd="0" presId="urn:microsoft.com/office/officeart/2005/8/layout/gear1"/>
    <dgm:cxn modelId="{24215FFF-65B4-4D95-AA7D-0F700C586080}" type="presParOf" srcId="{1570550A-BB54-4FA7-A645-EF6DA8555A14}" destId="{5668BB7A-1E91-48D8-9B22-3F0C23CE7564}" srcOrd="3" destOrd="0" presId="urn:microsoft.com/office/officeart/2005/8/layout/gear1"/>
    <dgm:cxn modelId="{3B522DFC-F1A4-403A-89E8-98D2F2DD8016}" type="presParOf" srcId="{1570550A-BB54-4FA7-A645-EF6DA8555A14}" destId="{68B1F4A6-5A93-4426-8B82-B796E47AF78E}" srcOrd="4" destOrd="0" presId="urn:microsoft.com/office/officeart/2005/8/layout/gear1"/>
    <dgm:cxn modelId="{C6FEDF63-5060-42DF-8B05-1C14E280D32B}" type="presParOf" srcId="{1570550A-BB54-4FA7-A645-EF6DA8555A14}" destId="{5EA3495A-AD5B-4585-A4EC-05533934C2F2}" srcOrd="5" destOrd="0" presId="urn:microsoft.com/office/officeart/2005/8/layout/gear1"/>
    <dgm:cxn modelId="{4104A135-38EA-4B52-9C96-A7D125533C0C}" type="presParOf" srcId="{1570550A-BB54-4FA7-A645-EF6DA8555A14}" destId="{3EFC88E9-2FE3-4572-952C-C9B6125291BE}" srcOrd="6" destOrd="0" presId="urn:microsoft.com/office/officeart/2005/8/layout/gear1"/>
    <dgm:cxn modelId="{5E4A1FC9-B5A5-4D97-A7E2-48FB71E26B3D}" type="presParOf" srcId="{1570550A-BB54-4FA7-A645-EF6DA8555A14}" destId="{72DA8BBA-8758-43AF-8253-64EB0166F010}" srcOrd="7" destOrd="0" presId="urn:microsoft.com/office/officeart/2005/8/layout/gear1"/>
    <dgm:cxn modelId="{D8684762-182D-491E-B762-662E524285E0}" type="presParOf" srcId="{1570550A-BB54-4FA7-A645-EF6DA8555A14}" destId="{FC1A6290-0018-4843-B199-F7DE3B5804F8}" srcOrd="8" destOrd="0" presId="urn:microsoft.com/office/officeart/2005/8/layout/gear1"/>
    <dgm:cxn modelId="{C52C4355-FA65-4AF8-B7B6-C3859AE8B438}" type="presParOf" srcId="{1570550A-BB54-4FA7-A645-EF6DA8555A14}" destId="{6D9E528D-5555-4F0E-9D20-0FB3A3791316}" srcOrd="9" destOrd="0" presId="urn:microsoft.com/office/officeart/2005/8/layout/gear1"/>
    <dgm:cxn modelId="{46E973E2-C7AE-4703-BC3D-D72C603B0301}" type="presParOf" srcId="{1570550A-BB54-4FA7-A645-EF6DA8555A14}" destId="{37EA1D13-C3B6-4987-93A2-B84ADCF14A30}" srcOrd="10" destOrd="0" presId="urn:microsoft.com/office/officeart/2005/8/layout/gear1"/>
    <dgm:cxn modelId="{699FE5EA-DB0D-4611-923B-B4649D20A942}" type="presParOf" srcId="{1570550A-BB54-4FA7-A645-EF6DA8555A14}" destId="{3DFBDB21-810F-422F-AA38-D8195EDD6BBC}" srcOrd="11" destOrd="0" presId="urn:microsoft.com/office/officeart/2005/8/layout/gear1"/>
    <dgm:cxn modelId="{5CBC3775-9E23-4D05-883A-28C9AF81E6AD}" type="presParOf" srcId="{1570550A-BB54-4FA7-A645-EF6DA8555A14}" destId="{D25687A1-F22B-4D07-BAB2-16E38CBE6501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31A3F7-3170-4E92-9CC4-46ABFD0532AC}" type="doc">
      <dgm:prSet loTypeId="urn:microsoft.com/office/officeart/2005/8/layout/list1" loCatId="list" qsTypeId="urn:microsoft.com/office/officeart/2005/8/quickstyle/3d9" qsCatId="3D" csTypeId="urn:microsoft.com/office/officeart/2005/8/colors/accent0_3" csCatId="mainScheme" phldr="1"/>
      <dgm:spPr/>
      <dgm:t>
        <a:bodyPr/>
        <a:lstStyle/>
        <a:p>
          <a:endParaRPr lang="hu-HU"/>
        </a:p>
      </dgm:t>
    </dgm:pt>
    <dgm:pt modelId="{51C2EDD3-95B5-44B2-A2E1-B2E4EE2A540E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algn="l">
            <a:lnSpc>
              <a:spcPts val="2400"/>
            </a:lnSpc>
            <a:spcAft>
              <a:spcPts val="1200"/>
            </a:spcAft>
          </a:pPr>
          <a:r>
            <a:rPr lang="hu-HU" sz="2800" dirty="0" smtClean="0">
              <a:solidFill>
                <a:schemeClr val="bg1"/>
              </a:solidFill>
              <a:latin typeface="Arial Black" pitchFamily="34" charset="0"/>
            </a:rPr>
            <a:t>„..Tudod,..az</a:t>
          </a:r>
        </a:p>
        <a:p>
          <a:pPr algn="l">
            <a:lnSpc>
              <a:spcPts val="2400"/>
            </a:lnSpc>
            <a:spcAft>
              <a:spcPts val="1200"/>
            </a:spcAft>
          </a:pPr>
          <a:r>
            <a:rPr lang="hu-HU" sz="2800" dirty="0" smtClean="0">
              <a:solidFill>
                <a:schemeClr val="bg1"/>
              </a:solidFill>
              <a:latin typeface="Arial Black" pitchFamily="34" charset="0"/>
            </a:rPr>
            <a:t>értékbecslő</a:t>
          </a:r>
        </a:p>
        <a:p>
          <a:pPr algn="l">
            <a:lnSpc>
              <a:spcPts val="2400"/>
            </a:lnSpc>
            <a:spcAft>
              <a:spcPts val="1200"/>
            </a:spcAft>
          </a:pPr>
          <a:r>
            <a:rPr lang="hu-HU" sz="2800" dirty="0" smtClean="0">
              <a:solidFill>
                <a:schemeClr val="bg1"/>
              </a:solidFill>
              <a:latin typeface="Arial Black" pitchFamily="34" charset="0"/>
            </a:rPr>
            <a:t>legfontosabb</a:t>
          </a:r>
        </a:p>
        <a:p>
          <a:pPr algn="l">
            <a:lnSpc>
              <a:spcPts val="2400"/>
            </a:lnSpc>
            <a:spcAft>
              <a:spcPts val="1200"/>
            </a:spcAft>
          </a:pPr>
          <a:r>
            <a:rPr lang="hu-HU" sz="2800" dirty="0" smtClean="0">
              <a:solidFill>
                <a:schemeClr val="bg1"/>
              </a:solidFill>
              <a:latin typeface="Arial Black" pitchFamily="34" charset="0"/>
            </a:rPr>
            <a:t>tulajdonsága </a:t>
          </a:r>
        </a:p>
        <a:p>
          <a:pPr algn="l">
            <a:lnSpc>
              <a:spcPts val="2400"/>
            </a:lnSpc>
            <a:spcAft>
              <a:spcPts val="1200"/>
            </a:spcAft>
          </a:pPr>
          <a:r>
            <a:rPr lang="hu-HU" sz="2800" dirty="0" smtClean="0">
              <a:solidFill>
                <a:schemeClr val="bg1"/>
              </a:solidFill>
              <a:latin typeface="Arial Black" pitchFamily="34" charset="0"/>
            </a:rPr>
            <a:t>a józan ész!” </a:t>
          </a:r>
          <a:endParaRPr lang="hu-HU" sz="2800" dirty="0"/>
        </a:p>
      </dgm:t>
    </dgm:pt>
    <dgm:pt modelId="{694CA2F3-F08E-4F5B-8E26-818759A60293}" type="parTrans" cxnId="{7CA06510-D0FE-4080-8733-18E4EBCF743A}">
      <dgm:prSet/>
      <dgm:spPr/>
      <dgm:t>
        <a:bodyPr/>
        <a:lstStyle/>
        <a:p>
          <a:endParaRPr lang="hu-HU"/>
        </a:p>
      </dgm:t>
    </dgm:pt>
    <dgm:pt modelId="{E66C57D2-9A61-454C-ABA2-BCACDE4AE50B}" type="sibTrans" cxnId="{7CA06510-D0FE-4080-8733-18E4EBCF743A}">
      <dgm:prSet/>
      <dgm:spPr/>
      <dgm:t>
        <a:bodyPr/>
        <a:lstStyle/>
        <a:p>
          <a:endParaRPr lang="hu-HU"/>
        </a:p>
      </dgm:t>
    </dgm:pt>
    <dgm:pt modelId="{22A09D2F-2492-4B16-BE22-D2948DC604EA}" type="pres">
      <dgm:prSet presAssocID="{6F31A3F7-3170-4E92-9CC4-46ABFD0532A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26D4D963-9911-4436-A991-14E873A6C4CD}" type="pres">
      <dgm:prSet presAssocID="{51C2EDD3-95B5-44B2-A2E1-B2E4EE2A540E}" presName="parentLin" presStyleCnt="0"/>
      <dgm:spPr/>
      <dgm:t>
        <a:bodyPr/>
        <a:lstStyle/>
        <a:p>
          <a:endParaRPr lang="hu-HU"/>
        </a:p>
      </dgm:t>
    </dgm:pt>
    <dgm:pt modelId="{98AA174C-8E77-49B9-A989-6C71B8C72C1C}" type="pres">
      <dgm:prSet presAssocID="{51C2EDD3-95B5-44B2-A2E1-B2E4EE2A540E}" presName="parentLeftMargin" presStyleLbl="node1" presStyleIdx="0" presStyleCnt="1"/>
      <dgm:spPr/>
      <dgm:t>
        <a:bodyPr/>
        <a:lstStyle/>
        <a:p>
          <a:endParaRPr lang="hu-HU"/>
        </a:p>
      </dgm:t>
    </dgm:pt>
    <dgm:pt modelId="{2B62585C-E183-41CD-9FAC-A193103F8151}" type="pres">
      <dgm:prSet presAssocID="{51C2EDD3-95B5-44B2-A2E1-B2E4EE2A540E}" presName="parentText" presStyleLbl="node1" presStyleIdx="0" presStyleCnt="1" custScaleX="146409" custScaleY="35616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75B522F-056A-40B4-B20A-41A3E8D5C129}" type="pres">
      <dgm:prSet presAssocID="{51C2EDD3-95B5-44B2-A2E1-B2E4EE2A540E}" presName="negativeSpace" presStyleCnt="0"/>
      <dgm:spPr/>
      <dgm:t>
        <a:bodyPr/>
        <a:lstStyle/>
        <a:p>
          <a:endParaRPr lang="hu-HU"/>
        </a:p>
      </dgm:t>
    </dgm:pt>
    <dgm:pt modelId="{33434834-AA89-4C23-945C-085A55679863}" type="pres">
      <dgm:prSet presAssocID="{51C2EDD3-95B5-44B2-A2E1-B2E4EE2A540E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516B7BAC-2C82-4BC1-95D3-B26274100AF3}" type="presOf" srcId="{51C2EDD3-95B5-44B2-A2E1-B2E4EE2A540E}" destId="{2B62585C-E183-41CD-9FAC-A193103F8151}" srcOrd="1" destOrd="0" presId="urn:microsoft.com/office/officeart/2005/8/layout/list1"/>
    <dgm:cxn modelId="{7CA06510-D0FE-4080-8733-18E4EBCF743A}" srcId="{6F31A3F7-3170-4E92-9CC4-46ABFD0532AC}" destId="{51C2EDD3-95B5-44B2-A2E1-B2E4EE2A540E}" srcOrd="0" destOrd="0" parTransId="{694CA2F3-F08E-4F5B-8E26-818759A60293}" sibTransId="{E66C57D2-9A61-454C-ABA2-BCACDE4AE50B}"/>
    <dgm:cxn modelId="{2CBE71D5-1B43-43DA-8965-3A87825656BA}" type="presOf" srcId="{6F31A3F7-3170-4E92-9CC4-46ABFD0532AC}" destId="{22A09D2F-2492-4B16-BE22-D2948DC604EA}" srcOrd="0" destOrd="0" presId="urn:microsoft.com/office/officeart/2005/8/layout/list1"/>
    <dgm:cxn modelId="{8B9904B5-5374-48C7-A7D0-E7913C6F4FD5}" type="presOf" srcId="{51C2EDD3-95B5-44B2-A2E1-B2E4EE2A540E}" destId="{98AA174C-8E77-49B9-A989-6C71B8C72C1C}" srcOrd="0" destOrd="0" presId="urn:microsoft.com/office/officeart/2005/8/layout/list1"/>
    <dgm:cxn modelId="{54499C36-953B-4061-9FA9-201494A73EF4}" type="presParOf" srcId="{22A09D2F-2492-4B16-BE22-D2948DC604EA}" destId="{26D4D963-9911-4436-A991-14E873A6C4CD}" srcOrd="0" destOrd="0" presId="urn:microsoft.com/office/officeart/2005/8/layout/list1"/>
    <dgm:cxn modelId="{BE19BE76-E7FF-4F0C-9E1D-F0BA402CFADD}" type="presParOf" srcId="{26D4D963-9911-4436-A991-14E873A6C4CD}" destId="{98AA174C-8E77-49B9-A989-6C71B8C72C1C}" srcOrd="0" destOrd="0" presId="urn:microsoft.com/office/officeart/2005/8/layout/list1"/>
    <dgm:cxn modelId="{5FE572FE-216A-4EC2-A953-7928FA5B768F}" type="presParOf" srcId="{26D4D963-9911-4436-A991-14E873A6C4CD}" destId="{2B62585C-E183-41CD-9FAC-A193103F8151}" srcOrd="1" destOrd="0" presId="urn:microsoft.com/office/officeart/2005/8/layout/list1"/>
    <dgm:cxn modelId="{6C5FC3D7-DC4F-40F5-A2C0-6339290F967F}" type="presParOf" srcId="{22A09D2F-2492-4B16-BE22-D2948DC604EA}" destId="{875B522F-056A-40B4-B20A-41A3E8D5C129}" srcOrd="1" destOrd="0" presId="urn:microsoft.com/office/officeart/2005/8/layout/list1"/>
    <dgm:cxn modelId="{5D8CFEAA-31F5-40CB-A33A-1D8E8CCF6003}" type="presParOf" srcId="{22A09D2F-2492-4B16-BE22-D2948DC604EA}" destId="{33434834-AA89-4C23-945C-085A55679863}" srcOrd="2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8C5E66-9DCA-4506-9757-544F0F69D5A1}">
      <dsp:nvSpPr>
        <dsp:cNvPr id="0" name=""/>
        <dsp:cNvSpPr/>
      </dsp:nvSpPr>
      <dsp:spPr>
        <a:xfrm>
          <a:off x="3244861" y="2080732"/>
          <a:ext cx="2561084" cy="2561084"/>
        </a:xfrm>
        <a:prstGeom prst="gear9">
          <a:avLst/>
        </a:prstGeom>
        <a:solidFill>
          <a:srgbClr val="98C6EA"/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smtClean="0">
              <a:solidFill>
                <a:srgbClr val="101698"/>
              </a:solidFill>
            </a:rPr>
            <a:t>ÉRTÉK-BECSLÉS</a:t>
          </a:r>
          <a:endParaRPr lang="en-US" sz="2000" b="1" kern="1200" dirty="0">
            <a:solidFill>
              <a:srgbClr val="101698"/>
            </a:solidFill>
          </a:endParaRPr>
        </a:p>
      </dsp:txBody>
      <dsp:txXfrm>
        <a:off x="3759753" y="2680654"/>
        <a:ext cx="1531300" cy="1316450"/>
      </dsp:txXfrm>
    </dsp:sp>
    <dsp:sp modelId="{2F2C9EFF-46AF-4D13-BC48-46D028AB63E9}">
      <dsp:nvSpPr>
        <dsp:cNvPr id="0" name=""/>
        <dsp:cNvSpPr/>
      </dsp:nvSpPr>
      <dsp:spPr>
        <a:xfrm>
          <a:off x="1769476" y="1490085"/>
          <a:ext cx="1862606" cy="1862606"/>
        </a:xfrm>
        <a:prstGeom prst="gear6">
          <a:avLst/>
        </a:prstGeom>
        <a:solidFill>
          <a:schemeClr val="accent2">
            <a:lumMod val="60000"/>
            <a:lumOff val="4000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b="1" kern="1200" dirty="0" smtClean="0">
              <a:solidFill>
                <a:srgbClr val="101698"/>
              </a:solidFill>
            </a:rPr>
            <a:t>PIAC</a:t>
          </a:r>
          <a:endParaRPr lang="en-US" sz="2400" b="1" kern="1200" dirty="0">
            <a:solidFill>
              <a:srgbClr val="101698"/>
            </a:solidFill>
          </a:endParaRPr>
        </a:p>
      </dsp:txBody>
      <dsp:txXfrm>
        <a:off x="2238393" y="1961836"/>
        <a:ext cx="924772" cy="919104"/>
      </dsp:txXfrm>
    </dsp:sp>
    <dsp:sp modelId="{404CE5D4-BBFA-4AD9-89D3-179EEC8C7502}">
      <dsp:nvSpPr>
        <dsp:cNvPr id="0" name=""/>
        <dsp:cNvSpPr/>
      </dsp:nvSpPr>
      <dsp:spPr>
        <a:xfrm rot="20700000">
          <a:off x="2812726" y="205076"/>
          <a:ext cx="1824974" cy="1824974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/>
            <a:t>MEGBÍZÁS</a:t>
          </a:r>
          <a:endParaRPr lang="en-US" sz="1200" b="1" kern="1200" dirty="0"/>
        </a:p>
      </dsp:txBody>
      <dsp:txXfrm rot="-20700000">
        <a:off x="3212996" y="605347"/>
        <a:ext cx="1024433" cy="1024433"/>
      </dsp:txXfrm>
    </dsp:sp>
    <dsp:sp modelId="{72D42A4B-85A5-4CBF-AD04-796565FB086B}">
      <dsp:nvSpPr>
        <dsp:cNvPr id="0" name=""/>
        <dsp:cNvSpPr/>
      </dsp:nvSpPr>
      <dsp:spPr>
        <a:xfrm>
          <a:off x="3067735" y="1706061"/>
          <a:ext cx="3278187" cy="3278187"/>
        </a:xfrm>
        <a:prstGeom prst="circularArrow">
          <a:avLst>
            <a:gd name="adj1" fmla="val 4687"/>
            <a:gd name="adj2" fmla="val 299029"/>
            <a:gd name="adj3" fmla="val 2526204"/>
            <a:gd name="adj4" fmla="val 15839819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DFC173-3FEF-4C07-BD01-EE018AD991A9}">
      <dsp:nvSpPr>
        <dsp:cNvPr id="0" name=""/>
        <dsp:cNvSpPr/>
      </dsp:nvSpPr>
      <dsp:spPr>
        <a:xfrm>
          <a:off x="1439612" y="1075977"/>
          <a:ext cx="2381808" cy="238180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18A2C8-9D7E-45E2-A46E-E578D5E6202E}">
      <dsp:nvSpPr>
        <dsp:cNvPr id="0" name=""/>
        <dsp:cNvSpPr/>
      </dsp:nvSpPr>
      <dsp:spPr>
        <a:xfrm>
          <a:off x="2390591" y="-196644"/>
          <a:ext cx="2568069" cy="256806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9ED250-6CAD-4767-8561-6EF2667CF85F}">
      <dsp:nvSpPr>
        <dsp:cNvPr id="0" name=""/>
        <dsp:cNvSpPr/>
      </dsp:nvSpPr>
      <dsp:spPr>
        <a:xfrm>
          <a:off x="2844799" y="1828799"/>
          <a:ext cx="2235200" cy="2235200"/>
        </a:xfrm>
        <a:prstGeom prst="gear9">
          <a:avLst/>
        </a:prstGeom>
        <a:solidFill>
          <a:schemeClr val="accent5">
            <a:lumMod val="40000"/>
            <a:lumOff val="6000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chemeClr val="tx1"/>
              </a:solidFill>
            </a:rPr>
            <a:t>MÓDSZERTAN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3294174" y="2352384"/>
        <a:ext cx="1336450" cy="1148939"/>
      </dsp:txXfrm>
    </dsp:sp>
    <dsp:sp modelId="{5668BB7A-1E91-48D8-9B22-3F0C23CE7564}">
      <dsp:nvSpPr>
        <dsp:cNvPr id="0" name=""/>
        <dsp:cNvSpPr/>
      </dsp:nvSpPr>
      <dsp:spPr>
        <a:xfrm>
          <a:off x="1544319" y="1300480"/>
          <a:ext cx="1625600" cy="162560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/>
            <a:t>ADATOK</a:t>
          </a:r>
          <a:endParaRPr lang="en-US" sz="1400" b="1" kern="1200" dirty="0"/>
        </a:p>
      </dsp:txBody>
      <dsp:txXfrm>
        <a:off x="1953569" y="1712203"/>
        <a:ext cx="807100" cy="802154"/>
      </dsp:txXfrm>
    </dsp:sp>
    <dsp:sp modelId="{3EFC88E9-2FE3-4572-952C-C9B6125291BE}">
      <dsp:nvSpPr>
        <dsp:cNvPr id="0" name=""/>
        <dsp:cNvSpPr/>
      </dsp:nvSpPr>
      <dsp:spPr>
        <a:xfrm rot="20700000">
          <a:off x="2454821" y="178981"/>
          <a:ext cx="1592756" cy="1592756"/>
        </a:xfrm>
        <a:prstGeom prst="gear6">
          <a:avLst/>
        </a:prstGeom>
        <a:solidFill>
          <a:schemeClr val="bg2">
            <a:lumMod val="20000"/>
            <a:lumOff val="8000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chemeClr val="tx1"/>
              </a:solidFill>
            </a:rPr>
            <a:t>Feltételek</a:t>
          </a:r>
          <a:endParaRPr lang="en-US" sz="1400" b="1" kern="1200" dirty="0">
            <a:solidFill>
              <a:schemeClr val="tx1"/>
            </a:solidFill>
          </a:endParaRPr>
        </a:p>
      </dsp:txBody>
      <dsp:txXfrm rot="-20700000">
        <a:off x="2804160" y="528319"/>
        <a:ext cx="894080" cy="894080"/>
      </dsp:txXfrm>
    </dsp:sp>
    <dsp:sp modelId="{37EA1D13-C3B6-4987-93A2-B84ADCF14A30}">
      <dsp:nvSpPr>
        <dsp:cNvPr id="0" name=""/>
        <dsp:cNvSpPr/>
      </dsp:nvSpPr>
      <dsp:spPr>
        <a:xfrm>
          <a:off x="2671505" y="1492320"/>
          <a:ext cx="2861056" cy="2861056"/>
        </a:xfrm>
        <a:prstGeom prst="circularArrow">
          <a:avLst>
            <a:gd name="adj1" fmla="val 4687"/>
            <a:gd name="adj2" fmla="val 299029"/>
            <a:gd name="adj3" fmla="val 2513083"/>
            <a:gd name="adj4" fmla="val 15867933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FBDB21-810F-422F-AA38-D8195EDD6BBC}">
      <dsp:nvSpPr>
        <dsp:cNvPr id="0" name=""/>
        <dsp:cNvSpPr/>
      </dsp:nvSpPr>
      <dsp:spPr>
        <a:xfrm>
          <a:off x="1256429" y="941355"/>
          <a:ext cx="2078736" cy="207873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5687A1-F22B-4D07-BAB2-16E38CBE6501}">
      <dsp:nvSpPr>
        <dsp:cNvPr id="0" name=""/>
        <dsp:cNvSpPr/>
      </dsp:nvSpPr>
      <dsp:spPr>
        <a:xfrm>
          <a:off x="2086400" y="-169332"/>
          <a:ext cx="2241296" cy="22412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434834-AA89-4C23-945C-085A55679863}">
      <dsp:nvSpPr>
        <dsp:cNvPr id="0" name=""/>
        <dsp:cNvSpPr/>
      </dsp:nvSpPr>
      <dsp:spPr>
        <a:xfrm>
          <a:off x="0" y="2987360"/>
          <a:ext cx="5112567" cy="831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62585C-E183-41CD-9FAC-A193103F8151}">
      <dsp:nvSpPr>
        <dsp:cNvPr id="0" name=""/>
        <dsp:cNvSpPr/>
      </dsp:nvSpPr>
      <dsp:spPr>
        <a:xfrm>
          <a:off x="237654" y="4832"/>
          <a:ext cx="4871266" cy="3469607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270" tIns="0" rIns="135270" bIns="0" numCol="1" spcCol="1270" anchor="ctr" anchorCtr="0">
          <a:noAutofit/>
          <a:sp3d extrusionH="28000" prstMaterial="matte"/>
        </a:bodyPr>
        <a:lstStyle/>
        <a:p>
          <a:pPr lvl="0" algn="l" defTabSz="1244600">
            <a:lnSpc>
              <a:spcPts val="2400"/>
            </a:lnSpc>
            <a:spcBef>
              <a:spcPct val="0"/>
            </a:spcBef>
            <a:spcAft>
              <a:spcPts val="1200"/>
            </a:spcAft>
          </a:pPr>
          <a:r>
            <a:rPr lang="hu-HU" sz="2800" kern="1200" dirty="0" smtClean="0">
              <a:solidFill>
                <a:schemeClr val="bg1"/>
              </a:solidFill>
              <a:latin typeface="Arial Black" pitchFamily="34" charset="0"/>
            </a:rPr>
            <a:t>„..Tudod,..az</a:t>
          </a:r>
        </a:p>
        <a:p>
          <a:pPr lvl="0" algn="l" defTabSz="1244600">
            <a:lnSpc>
              <a:spcPts val="2400"/>
            </a:lnSpc>
            <a:spcBef>
              <a:spcPct val="0"/>
            </a:spcBef>
            <a:spcAft>
              <a:spcPts val="1200"/>
            </a:spcAft>
          </a:pPr>
          <a:r>
            <a:rPr lang="hu-HU" sz="2800" kern="1200" dirty="0" smtClean="0">
              <a:solidFill>
                <a:schemeClr val="bg1"/>
              </a:solidFill>
              <a:latin typeface="Arial Black" pitchFamily="34" charset="0"/>
            </a:rPr>
            <a:t>értékbecslő</a:t>
          </a:r>
        </a:p>
        <a:p>
          <a:pPr lvl="0" algn="l" defTabSz="1244600">
            <a:lnSpc>
              <a:spcPts val="2400"/>
            </a:lnSpc>
            <a:spcBef>
              <a:spcPct val="0"/>
            </a:spcBef>
            <a:spcAft>
              <a:spcPts val="1200"/>
            </a:spcAft>
          </a:pPr>
          <a:r>
            <a:rPr lang="hu-HU" sz="2800" kern="1200" dirty="0" smtClean="0">
              <a:solidFill>
                <a:schemeClr val="bg1"/>
              </a:solidFill>
              <a:latin typeface="Arial Black" pitchFamily="34" charset="0"/>
            </a:rPr>
            <a:t>legfontosabb</a:t>
          </a:r>
        </a:p>
        <a:p>
          <a:pPr lvl="0" algn="l" defTabSz="1244600">
            <a:lnSpc>
              <a:spcPts val="2400"/>
            </a:lnSpc>
            <a:spcBef>
              <a:spcPct val="0"/>
            </a:spcBef>
            <a:spcAft>
              <a:spcPts val="1200"/>
            </a:spcAft>
          </a:pPr>
          <a:r>
            <a:rPr lang="hu-HU" sz="2800" kern="1200" dirty="0" smtClean="0">
              <a:solidFill>
                <a:schemeClr val="bg1"/>
              </a:solidFill>
              <a:latin typeface="Arial Black" pitchFamily="34" charset="0"/>
            </a:rPr>
            <a:t>tulajdonsága </a:t>
          </a:r>
        </a:p>
        <a:p>
          <a:pPr lvl="0" algn="l" defTabSz="1244600">
            <a:lnSpc>
              <a:spcPts val="2400"/>
            </a:lnSpc>
            <a:spcBef>
              <a:spcPct val="0"/>
            </a:spcBef>
            <a:spcAft>
              <a:spcPts val="1200"/>
            </a:spcAft>
          </a:pPr>
          <a:r>
            <a:rPr lang="hu-HU" sz="2800" kern="1200" dirty="0" smtClean="0">
              <a:solidFill>
                <a:schemeClr val="bg1"/>
              </a:solidFill>
              <a:latin typeface="Arial Black" pitchFamily="34" charset="0"/>
            </a:rPr>
            <a:t>a józan ész!” </a:t>
          </a:r>
          <a:endParaRPr lang="hu-HU" sz="2800" kern="1200" dirty="0"/>
        </a:p>
      </dsp:txBody>
      <dsp:txXfrm>
        <a:off x="407026" y="174204"/>
        <a:ext cx="4532522" cy="31308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0460" cy="497603"/>
          </a:xfrm>
          <a:prstGeom prst="rect">
            <a:avLst/>
          </a:prstGeom>
        </p:spPr>
        <p:txBody>
          <a:bodyPr vert="horz" lIns="92283" tIns="46141" rIns="92283" bIns="46141" rtlCol="0"/>
          <a:lstStyle>
            <a:lvl1pPr algn="l">
              <a:defRPr sz="1300"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8294" y="1"/>
            <a:ext cx="2950460" cy="497603"/>
          </a:xfrm>
          <a:prstGeom prst="rect">
            <a:avLst/>
          </a:prstGeom>
        </p:spPr>
        <p:txBody>
          <a:bodyPr vert="horz" lIns="92283" tIns="46141" rIns="92283" bIns="46141" rtlCol="0"/>
          <a:lstStyle>
            <a:lvl1pPr algn="r">
              <a:defRPr sz="1300">
                <a:latin typeface="Arial" pitchFamily="34" charset="0"/>
              </a:defRPr>
            </a:lvl1pPr>
          </a:lstStyle>
          <a:p>
            <a:fld id="{401ED0C7-3E32-4A75-9B3F-8FC951D18CE2}" type="datetimeFigureOut">
              <a:rPr lang="en-GB" smtClean="0"/>
              <a:pPr/>
              <a:t>03/10/2014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72050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83" tIns="46141" rIns="92283" bIns="46141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6" y="4723252"/>
            <a:ext cx="5448624" cy="4473654"/>
          </a:xfrm>
          <a:prstGeom prst="rect">
            <a:avLst/>
          </a:prstGeom>
        </p:spPr>
        <p:txBody>
          <a:bodyPr vert="horz" lIns="92283" tIns="46141" rIns="92283" bIns="4614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3321"/>
            <a:ext cx="2950460" cy="497603"/>
          </a:xfrm>
          <a:prstGeom prst="rect">
            <a:avLst/>
          </a:prstGeom>
        </p:spPr>
        <p:txBody>
          <a:bodyPr vert="horz" lIns="92283" tIns="46141" rIns="92283" bIns="46141" rtlCol="0" anchor="b"/>
          <a:lstStyle>
            <a:lvl1pPr algn="l">
              <a:defRPr sz="1300"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8294" y="9443321"/>
            <a:ext cx="2950460" cy="497603"/>
          </a:xfrm>
          <a:prstGeom prst="rect">
            <a:avLst/>
          </a:prstGeom>
        </p:spPr>
        <p:txBody>
          <a:bodyPr vert="horz" lIns="92283" tIns="46141" rIns="92283" bIns="46141" rtlCol="0" anchor="b"/>
          <a:lstStyle>
            <a:lvl1pPr algn="r">
              <a:defRPr sz="1300">
                <a:latin typeface="Arial" pitchFamily="34" charset="0"/>
              </a:defRPr>
            </a:lvl1pPr>
          </a:lstStyle>
          <a:p>
            <a:fld id="{2BD81518-8AD5-49CC-B774-4D66F72228B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7006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81518-8AD5-49CC-B774-4D66F72228B3}" type="slidenum">
              <a:rPr lang="en-GB" smtClean="0"/>
              <a:pPr/>
              <a:t>0</a:t>
            </a:fld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b="1" dirty="0" smtClean="0"/>
              <a:t>HIRDETÉSI ÉS KINÁLATI ÁRAK  HASZNÁLATA AZ ÉRTÉKELÉSEKBEN</a:t>
            </a:r>
          </a:p>
          <a:p>
            <a:endParaRPr lang="hu-HU" b="1" dirty="0" smtClean="0"/>
          </a:p>
          <a:p>
            <a:r>
              <a:rPr lang="hu-HU" b="1" dirty="0" smtClean="0"/>
              <a:t>MONDHATJÁK, HOGY IGEN NEM EGYSZERŰ A PIAC, DE…..</a:t>
            </a:r>
          </a:p>
          <a:p>
            <a:endParaRPr lang="hu-HU" b="1" dirty="0" smtClean="0"/>
          </a:p>
          <a:p>
            <a:r>
              <a:rPr lang="hu-HU" b="1" dirty="0" smtClean="0"/>
              <a:t> „…..SZERZEK INFÓT ÉS MEGOLDOM….„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81518-8AD5-49CC-B774-4D66F72228B3}" type="slidenum">
              <a:rPr lang="en-GB" smtClean="0"/>
              <a:pPr/>
              <a:t>9</a:t>
            </a:fld>
            <a:endParaRPr lang="en-GB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b="1" dirty="0" smtClean="0"/>
              <a:t>NÉZZÜK ÁT LÉPÉSENKÉNT, HOGY HOL IS VANNAK A BIZONYTALANSÁGOK!</a:t>
            </a:r>
          </a:p>
          <a:p>
            <a:endParaRPr lang="hu-HU" b="1" dirty="0" smtClean="0"/>
          </a:p>
          <a:p>
            <a:r>
              <a:rPr lang="hu-HU" b="1" dirty="0" smtClean="0"/>
              <a:t>SZERINTEM:  MINDEN LÉPÉSBEN !!!</a:t>
            </a:r>
          </a:p>
          <a:p>
            <a:endParaRPr lang="hu-HU" b="1" dirty="0" smtClean="0"/>
          </a:p>
          <a:p>
            <a:r>
              <a:rPr lang="hu-HU" b="1" dirty="0" smtClean="0"/>
              <a:t>HAT DARAB FOGASKERÉK ---- AKKOR 6 LÉPÉST VIZSGÁLUNK A FOLYAMATBÓL   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81518-8AD5-49CC-B774-4D66F72228B3}" type="slidenum">
              <a:rPr lang="en-GB" smtClean="0"/>
              <a:pPr/>
              <a:t>10</a:t>
            </a:fld>
            <a:endParaRPr lang="en-GB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b="1" dirty="0" smtClean="0"/>
              <a:t>ÉRTÉKBECSLÉS:</a:t>
            </a:r>
            <a:r>
              <a:rPr lang="hu-HU" b="1" baseline="0" dirty="0" smtClean="0"/>
              <a:t> AZ INGATLANHOZ KÖTHETŐ, </a:t>
            </a:r>
            <a:r>
              <a:rPr lang="hu-HU" b="1" u="sng" baseline="0" dirty="0" smtClean="0"/>
              <a:t>MEGHATÁROZOTT ÉRDEKELTSÉG </a:t>
            </a:r>
            <a:r>
              <a:rPr lang="hu-HU" b="1" baseline="0" dirty="0" smtClean="0"/>
              <a:t>ÉRTÉKÉRŐL VÉLEMÉNYT ALKOTNI</a:t>
            </a:r>
          </a:p>
          <a:p>
            <a:r>
              <a:rPr lang="hu-HU" b="1" baseline="0" dirty="0" smtClean="0"/>
              <a:t>MÁS ÉRDEKELTSÉG IS BEFOLYÁSOLJA</a:t>
            </a:r>
          </a:p>
          <a:p>
            <a:endParaRPr lang="hu-HU" b="1" baseline="0" dirty="0" smtClean="0"/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81518-8AD5-49CC-B774-4D66F72228B3}" type="slidenum">
              <a:rPr lang="en-GB" smtClean="0"/>
              <a:pPr/>
              <a:t>11</a:t>
            </a:fld>
            <a:endParaRPr lang="en-GB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b="1" dirty="0" smtClean="0"/>
              <a:t>MARKETING MEGFONTOLÁS</a:t>
            </a:r>
          </a:p>
          <a:p>
            <a:r>
              <a:rPr lang="hu-HU" b="1" dirty="0" smtClean="0"/>
              <a:t>„..NEM ÉRDEKEM, HOGY A PIAC MEGTUDJA, HOGY…”</a:t>
            </a:r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81518-8AD5-49CC-B774-4D66F72228B3}" type="slidenum">
              <a:rPr lang="en-GB" smtClean="0"/>
              <a:pPr/>
              <a:t>12</a:t>
            </a:fld>
            <a:endParaRPr lang="en-GB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b="1" dirty="0" smtClean="0"/>
              <a:t>DISZKONTRÁTÁK</a:t>
            </a:r>
            <a:r>
              <a:rPr lang="hu-HU" b="1" baseline="0" dirty="0" smtClean="0"/>
              <a:t> VAGY TŐKÉSÍTÉSI RÁTÁK MEGHATÁROZÁSA</a:t>
            </a:r>
          </a:p>
          <a:p>
            <a:endParaRPr lang="hu-HU" b="1" baseline="0" dirty="0" smtClean="0"/>
          </a:p>
          <a:p>
            <a:r>
              <a:rPr lang="hu-HU" b="1" baseline="0" dirty="0" smtClean="0"/>
              <a:t>FINANSZÍROZÁSI NEHÉZSÉGEK, BANKI ADÓK + EGYEBEK</a:t>
            </a:r>
          </a:p>
          <a:p>
            <a:r>
              <a:rPr lang="hu-HU" b="1" baseline="0" dirty="0" smtClean="0"/>
              <a:t>ORSZÁG-SPECIFIKUS HELYZET (LENGYELORSZÁG, CSEHORSZÁG, SZLOVÁKIA, ROMÁNIA)</a:t>
            </a:r>
          </a:p>
          <a:p>
            <a:endParaRPr lang="hu-HU" baseline="0" dirty="0" smtClean="0"/>
          </a:p>
          <a:p>
            <a:endParaRPr lang="hu-HU" baseline="0" dirty="0" smtClean="0"/>
          </a:p>
          <a:p>
            <a:r>
              <a:rPr lang="hu-HU" b="1" u="sng" dirty="0" smtClean="0">
                <a:solidFill>
                  <a:srgbClr val="FF0000"/>
                </a:solidFill>
              </a:rPr>
              <a:t>HA MINDEN LÉPÉSNÉL ENNYI A BIZONYTALANSÁG, AKKOR MIT KELL TENNI ?????</a:t>
            </a:r>
            <a:endParaRPr lang="en-GB" b="1" u="sng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81518-8AD5-49CC-B774-4D66F72228B3}" type="slidenum">
              <a:rPr lang="en-GB" smtClean="0"/>
              <a:pPr/>
              <a:t>13</a:t>
            </a:fld>
            <a:endParaRPr lang="en-GB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81518-8AD5-49CC-B774-4D66F72228B3}" type="slidenum">
              <a:rPr lang="en-GB" smtClean="0"/>
              <a:pPr/>
              <a:t>14</a:t>
            </a:fld>
            <a:endParaRPr lang="en-GB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81518-8AD5-49CC-B774-4D66F72228B3}" type="slidenum">
              <a:rPr lang="en-GB" smtClean="0"/>
              <a:pPr/>
              <a:t>15</a:t>
            </a:fld>
            <a:endParaRPr lang="en-GB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81518-8AD5-49CC-B774-4D66F72228B3}" type="slidenum">
              <a:rPr lang="en-GB" smtClean="0"/>
              <a:pPr/>
              <a:t>16</a:t>
            </a:fld>
            <a:endParaRPr lang="en-GB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b="1" dirty="0" smtClean="0"/>
              <a:t>AZ ÉRTÉKBECSLŐI JELENTÉSBEN KÜLÖN BEKEZDÉSBEN, VAGY KÜLÖN CÍMMEL IS MEGJELÖLVE</a:t>
            </a:r>
          </a:p>
          <a:p>
            <a:r>
              <a:rPr lang="hu-HU" b="1" dirty="0" smtClean="0"/>
              <a:t>ERRŐL NYILATKOZNI KELL.</a:t>
            </a:r>
          </a:p>
          <a:p>
            <a:endParaRPr lang="hu-HU" b="1" dirty="0" smtClean="0"/>
          </a:p>
          <a:p>
            <a:r>
              <a:rPr lang="hu-HU" b="1" dirty="0" smtClean="0"/>
              <a:t>AKÁR MEG IS KELL HATÁROZNI A PONTATLANSÁG MÉRTÉKÉT</a:t>
            </a:r>
          </a:p>
          <a:p>
            <a:endParaRPr lang="hu-HU" b="1" dirty="0" smtClean="0"/>
          </a:p>
          <a:p>
            <a:r>
              <a:rPr lang="hu-HU" b="1" dirty="0" smtClean="0"/>
              <a:t>15%  -20%  - 25%  - 30%</a:t>
            </a:r>
          </a:p>
          <a:p>
            <a:endParaRPr lang="hu-HU" b="1" dirty="0" smtClean="0"/>
          </a:p>
          <a:p>
            <a:r>
              <a:rPr lang="hu-HU" b="1" dirty="0" smtClean="0"/>
              <a:t>NAGYON FONTOS, HOGY TEKINTETTEL ARRA, HOGY MILYEN SOK FÉLE BIZONYTALANSÁGI FORRÁS VAN: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81518-8AD5-49CC-B774-4D66F72228B3}" type="slidenum">
              <a:rPr lang="en-GB" smtClean="0"/>
              <a:pPr/>
              <a:t>17</a:t>
            </a:fld>
            <a:endParaRPr lang="en-GB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81518-8AD5-49CC-B774-4D66F72228B3}" type="slidenum">
              <a:rPr lang="en-GB" smtClean="0"/>
              <a:pPr/>
              <a:t>18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2800" b="1" baseline="0" dirty="0" smtClean="0"/>
              <a:t>NEM TUDOK ÚJAT MONDANI.</a:t>
            </a:r>
          </a:p>
          <a:p>
            <a:r>
              <a:rPr lang="hu-HU" sz="2800" b="1" baseline="0" dirty="0" smtClean="0"/>
              <a:t>ÖSSZEFOGLALÁSA OLYAN HELYZETEKNEK, AMIVEL NAP MINT NAP TALÁLKOZTOK, TALÁLKOZOM</a:t>
            </a:r>
          </a:p>
          <a:p>
            <a:r>
              <a:rPr lang="hu-HU" sz="2800" b="1" baseline="0" dirty="0" smtClean="0"/>
              <a:t>Talán így sűrítve mégis érdemes lesz meghallgatni.</a:t>
            </a:r>
          </a:p>
          <a:p>
            <a:r>
              <a:rPr lang="hu-HU" sz="2800" b="1" baseline="0" dirty="0" smtClean="0"/>
              <a:t> </a:t>
            </a:r>
          </a:p>
          <a:p>
            <a:r>
              <a:rPr lang="hu-HU" sz="2800" b="1" baseline="0" dirty="0" smtClean="0">
                <a:solidFill>
                  <a:srgbClr val="FF0000"/>
                </a:solidFill>
              </a:rPr>
              <a:t>EZ A TÉMA VAGY 2 PERC VAGY 2 ÓRA  ---- ÉN EZ UTÓBBIT VÁLASZTOTTAM !!!</a:t>
            </a:r>
          </a:p>
          <a:p>
            <a:endParaRPr lang="hu-HU" sz="2800" b="1" baseline="0" dirty="0" smtClean="0"/>
          </a:p>
          <a:p>
            <a:r>
              <a:rPr lang="hu-HU" sz="2800" b="1" baseline="0" dirty="0" smtClean="0"/>
              <a:t>MIÉRT KELL ERRŐL BESZÉLNI ? </a:t>
            </a:r>
          </a:p>
          <a:p>
            <a:endParaRPr lang="hu-HU" sz="4000" b="1" baseline="0" dirty="0" smtClean="0"/>
          </a:p>
          <a:p>
            <a:endParaRPr lang="en-GB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81518-8AD5-49CC-B774-4D66F72228B3}" type="slidenum">
              <a:rPr lang="en-GB" smtClean="0"/>
              <a:pPr/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b="1" dirty="0" smtClean="0"/>
              <a:t>AZ INGADOZÓ PIACI ÁLLPOT MELLETT MÉGIS A JÖVŐT KELL MEGBECSÜLNI, FŐKÉNT A JÖVEDELEMTERMELŐ INGATLANOK ÉRTÉKBECSLÉSE SORÁN !</a:t>
            </a:r>
            <a:r>
              <a:rPr lang="hu-HU" dirty="0" smtClean="0"/>
              <a:t> </a:t>
            </a:r>
          </a:p>
          <a:p>
            <a:endParaRPr lang="hu-HU" dirty="0" smtClean="0"/>
          </a:p>
          <a:p>
            <a:r>
              <a:rPr lang="hu-HU" b="1" dirty="0" smtClean="0"/>
              <a:t>ELŐTÉRBE KERÜL:</a:t>
            </a:r>
          </a:p>
          <a:p>
            <a:endParaRPr lang="hu-HU" b="1" dirty="0" smtClean="0"/>
          </a:p>
          <a:p>
            <a:r>
              <a:rPr lang="hu-HU" b="1" dirty="0" smtClean="0"/>
              <a:t>ELEMZÉS – KÖRÜLTEKINTÉS  -  RACIONÁLIS ÉS FELELŐS  VIZSGÁLÓDÁS  FONTOSSÁGA</a:t>
            </a:r>
          </a:p>
          <a:p>
            <a:endParaRPr lang="hu-HU" b="1" dirty="0" smtClean="0"/>
          </a:p>
          <a:p>
            <a:r>
              <a:rPr lang="hu-HU" b="1" dirty="0" smtClean="0"/>
              <a:t>NEM A MI HIBÁNK A HELYZET, AZ A HIBA, HA ERRŐL NEM VESZÜK TUDOMÁST!</a:t>
            </a:r>
          </a:p>
          <a:p>
            <a:r>
              <a:rPr lang="hu-HU" b="1" dirty="0" smtClean="0"/>
              <a:t>NE TÉVESSZÜK MEG AZ ÉRTÉKBECSLÉSEK FELHASZNÁLÓIT!  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81518-8AD5-49CC-B774-4D66F72228B3}" type="slidenum">
              <a:rPr lang="en-GB" smtClean="0"/>
              <a:pPr/>
              <a:t>19</a:t>
            </a:fld>
            <a:endParaRPr lang="en-GB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81518-8AD5-49CC-B774-4D66F72228B3}" type="slidenum">
              <a:rPr lang="en-GB" smtClean="0"/>
              <a:pPr/>
              <a:t>20</a:t>
            </a:fld>
            <a:endParaRPr lang="en-GB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b="1" dirty="0" smtClean="0"/>
              <a:t>HÁT</a:t>
            </a:r>
            <a:r>
              <a:rPr lang="hu-HU" b="1" baseline="0" dirty="0" smtClean="0"/>
              <a:t> EZÉRT</a:t>
            </a:r>
          </a:p>
          <a:p>
            <a:r>
              <a:rPr lang="hu-HU" dirty="0" smtClean="0"/>
              <a:t>Ha ezt látom, akkor azt gondolom </a:t>
            </a:r>
            <a:r>
              <a:rPr lang="hu-HU" b="1" dirty="0" smtClean="0"/>
              <a:t>ITT BAJ VAN!</a:t>
            </a:r>
          </a:p>
          <a:p>
            <a:endParaRPr lang="hu-HU" dirty="0" smtClean="0"/>
          </a:p>
          <a:p>
            <a:r>
              <a:rPr lang="hu-HU" dirty="0" smtClean="0"/>
              <a:t>MAGA A SZÁM ELLENTMOND AZ ÉRTÉKBECSLÉSI FOLYAMAT LÉNYEGÉNEK!</a:t>
            </a:r>
          </a:p>
          <a:p>
            <a:r>
              <a:rPr lang="hu-HU" b="1" dirty="0" smtClean="0"/>
              <a:t>HAMIS</a:t>
            </a:r>
            <a:r>
              <a:rPr lang="hu-HU" b="1" baseline="0" dirty="0" smtClean="0"/>
              <a:t> KÉPZETET KELT!</a:t>
            </a:r>
          </a:p>
          <a:p>
            <a:r>
              <a:rPr lang="hu-HU" b="1" baseline="0" dirty="0" smtClean="0"/>
              <a:t>ILYENKOR SZERETNÉM RÖGTÖN MEGKÉRDEZNI AZ ÉRTÉKBECSLŐTŐL!</a:t>
            </a:r>
            <a:r>
              <a:rPr lang="hu-HU" b="1" dirty="0" smtClean="0"/>
              <a:t> 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81518-8AD5-49CC-B774-4D66F72228B3}" type="slidenum">
              <a:rPr lang="en-GB" smtClean="0"/>
              <a:pPr/>
              <a:t>21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b="1" dirty="0" smtClean="0"/>
              <a:t>HÁT</a:t>
            </a:r>
            <a:r>
              <a:rPr lang="hu-HU" b="1" baseline="0" dirty="0" smtClean="0"/>
              <a:t> EZÉRT</a:t>
            </a:r>
          </a:p>
          <a:p>
            <a:r>
              <a:rPr lang="hu-HU" dirty="0" smtClean="0"/>
              <a:t>Ha ezt látom, akkor azt gondolom </a:t>
            </a:r>
            <a:r>
              <a:rPr lang="hu-HU" b="1" dirty="0" smtClean="0"/>
              <a:t>ITT BAJ VAN!</a:t>
            </a:r>
          </a:p>
          <a:p>
            <a:endParaRPr lang="hu-HU" dirty="0" smtClean="0"/>
          </a:p>
          <a:p>
            <a:r>
              <a:rPr lang="hu-HU" dirty="0" smtClean="0"/>
              <a:t>MAGA A SZÁM ELLENTMOND AZ ÉRTÉKBECSLÉSI FOLYAMAT LÉNYEGÉNEK!</a:t>
            </a:r>
          </a:p>
          <a:p>
            <a:r>
              <a:rPr lang="hu-HU" b="1" dirty="0" smtClean="0"/>
              <a:t>HAMIS</a:t>
            </a:r>
            <a:r>
              <a:rPr lang="hu-HU" b="1" baseline="0" dirty="0" smtClean="0"/>
              <a:t> KÉPZETET KELT!</a:t>
            </a:r>
          </a:p>
          <a:p>
            <a:r>
              <a:rPr lang="hu-HU" b="1" baseline="0" dirty="0" smtClean="0"/>
              <a:t>ILYENKOR SZERETNÉM RÖGTÖN MEGKÉRDEZNI AZ ÉRTÉKBECSLŐTŐL!</a:t>
            </a:r>
            <a:r>
              <a:rPr lang="hu-HU" b="1" dirty="0" smtClean="0"/>
              <a:t> 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81518-8AD5-49CC-B774-4D66F72228B3}" type="slidenum">
              <a:rPr lang="en-GB" smtClean="0"/>
              <a:pPr/>
              <a:t>2</a:t>
            </a:fld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b="1" dirty="0" smtClean="0"/>
              <a:t>ILYEN PONTOSAN ?</a:t>
            </a:r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81518-8AD5-49CC-B774-4D66F72228B3}" type="slidenum">
              <a:rPr lang="en-GB" smtClean="0"/>
              <a:pPr/>
              <a:t>3</a:t>
            </a:fld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b="1" dirty="0" smtClean="0"/>
              <a:t>VAN-E ÉRTELME ILYEN PONTOS  EREDMÉNYT MONDANI</a:t>
            </a:r>
            <a:r>
              <a:rPr lang="hu-HU" b="1" baseline="0" dirty="0" smtClean="0"/>
              <a:t> ?</a:t>
            </a:r>
            <a:endParaRPr lang="hu-HU" b="1" dirty="0" smtClean="0"/>
          </a:p>
          <a:p>
            <a:r>
              <a:rPr lang="hu-HU" b="1" dirty="0" smtClean="0"/>
              <a:t>AZ ÉRTÉK MÉRHETŐ-E PATIKA MÉRLEGEN VAGY KISZÁMOLHATÓ MILLIGRAMMNYI PONTOSSÁGGAL? </a:t>
            </a:r>
          </a:p>
          <a:p>
            <a:r>
              <a:rPr lang="hu-HU" b="1" dirty="0" smtClean="0"/>
              <a:t>ÉRTÉKELÉS    SZÓ NEM FELTÉTLENÜL, DE SOKSZOR</a:t>
            </a:r>
            <a:r>
              <a:rPr lang="hu-HU" b="1" baseline="0" dirty="0" smtClean="0"/>
              <a:t> </a:t>
            </a:r>
            <a:r>
              <a:rPr lang="hu-HU" b="1" dirty="0" smtClean="0"/>
              <a:t>   =  MATEMATIAKI PONTOSSÁGOT SUGALL !</a:t>
            </a:r>
          </a:p>
          <a:p>
            <a:r>
              <a:rPr lang="hu-HU" b="1" dirty="0" smtClean="0"/>
              <a:t>ÉRTÉKBECSLÉS    =   UTAL A PONTATLANSÁGRA, ÉS A SZUBJEKTÍVITÁS JELENLÉTÉRE !</a:t>
            </a:r>
          </a:p>
          <a:p>
            <a:endParaRPr lang="hu-HU" b="1" dirty="0" smtClean="0"/>
          </a:p>
          <a:p>
            <a:r>
              <a:rPr lang="hu-HU" b="1" dirty="0" smtClean="0"/>
              <a:t>A CSARNOK PÉLDA  ÜZENETE  :   AZ ÉRTÉK PONTOSAN KISZÁMOLHATÓ !! 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81518-8AD5-49CC-B774-4D66F72228B3}" type="slidenum">
              <a:rPr lang="en-GB" smtClean="0"/>
              <a:pPr/>
              <a:t>4</a:t>
            </a:fld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b="1" dirty="0" smtClean="0"/>
              <a:t>FELTÉTELEZVE MINDKÉT ÉRTÉKBECSLŐ SZAKMAI MINŐSÉGÉT, </a:t>
            </a:r>
          </a:p>
          <a:p>
            <a:r>
              <a:rPr lang="hu-HU" b="1" dirty="0" smtClean="0"/>
              <a:t>A TITOK CSAK AZ ELTÉRŐ FELTÉTELEZÉSEKBEN ,VAGY</a:t>
            </a:r>
            <a:r>
              <a:rPr lang="hu-HU" b="1" baseline="0" dirty="0" smtClean="0"/>
              <a:t> AZ ADATOK PONTATLANSÁGÁBAN, VAGY AZOK ÉRTELMEZÉSÉBEN </a:t>
            </a:r>
            <a:r>
              <a:rPr lang="hu-HU" b="1" dirty="0" smtClean="0"/>
              <a:t>LEHET !</a:t>
            </a:r>
          </a:p>
          <a:p>
            <a:endParaRPr lang="hu-HU" b="1" dirty="0" smtClean="0"/>
          </a:p>
          <a:p>
            <a:r>
              <a:rPr lang="hu-HU" b="1" dirty="0" smtClean="0"/>
              <a:t>KÉRDEZZÜNK MEG MÁS ÉRTÉKBECSLŐT IS !</a:t>
            </a:r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81518-8AD5-49CC-B774-4D66F72228B3}" type="slidenum">
              <a:rPr lang="en-GB" smtClean="0"/>
              <a:pPr/>
              <a:t>5</a:t>
            </a:fld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b="1" dirty="0" smtClean="0"/>
          </a:p>
          <a:p>
            <a:r>
              <a:rPr lang="hu-HU" b="1" dirty="0" smtClean="0"/>
              <a:t>FELTÉTELEZVE AZ ÖSSZES ÉRTÉKBECSLŐ SZAKMAI MINŐSÉGÉT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1" dirty="0" smtClean="0"/>
              <a:t>NEM HIBA, …NEM BIZTOS, HOGY HIBA….</a:t>
            </a:r>
          </a:p>
          <a:p>
            <a:endParaRPr lang="hu-HU" dirty="0" smtClean="0"/>
          </a:p>
          <a:p>
            <a:r>
              <a:rPr lang="hu-HU" b="1" dirty="0" smtClean="0"/>
              <a:t>A OK CSAK AZ ELTÉRŐ FELTÉTELEZÉSEKBEN, ILLETVE  ADATOKBAN LEHET</a:t>
            </a:r>
          </a:p>
          <a:p>
            <a:endParaRPr lang="hu-HU" b="1" dirty="0" smtClean="0"/>
          </a:p>
          <a:p>
            <a:r>
              <a:rPr lang="hu-HU" b="1" dirty="0" smtClean="0"/>
              <a:t>VÁLTOZIK A BIZONYTALANSÁG, AHOGYAN VÁLTOZIK A PIAC  !! !!</a:t>
            </a:r>
          </a:p>
          <a:p>
            <a:endParaRPr lang="hu-HU" b="1" dirty="0" smtClean="0"/>
          </a:p>
          <a:p>
            <a:r>
              <a:rPr lang="hu-HU" b="1" dirty="0" smtClean="0"/>
              <a:t>MIÉRT, MILYEN A MAI ÁLLAPOT </a:t>
            </a:r>
            <a:r>
              <a:rPr lang="hu-HU" b="1" baseline="0" dirty="0" smtClean="0"/>
              <a:t>?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81518-8AD5-49CC-B774-4D66F72228B3}" type="slidenum">
              <a:rPr lang="en-GB" smtClean="0"/>
              <a:pPr/>
              <a:t>6</a:t>
            </a:fld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b="1" dirty="0" smtClean="0"/>
              <a:t>UGYE KAOTIKUS?</a:t>
            </a:r>
          </a:p>
          <a:p>
            <a:endParaRPr lang="hu-HU" b="1" dirty="0" smtClean="0"/>
          </a:p>
          <a:p>
            <a:r>
              <a:rPr lang="hu-HU" b="1" dirty="0" smtClean="0"/>
              <a:t>DE EZ SEMMI A VALÓSÁGHOZ KÉPEST !</a:t>
            </a:r>
          </a:p>
          <a:p>
            <a:endParaRPr lang="hu-HU" b="1" dirty="0" smtClean="0"/>
          </a:p>
          <a:p>
            <a:r>
              <a:rPr lang="hu-HU" b="1" dirty="0" smtClean="0"/>
              <a:t>ILLUSZTRÁCIÓ AZ OBJEKTÍV VÉLEMÉNYHEZ SZÜKSÉGES ADATOK ÉS INFORMÁCIÓK ELÉRÉSÉRE</a:t>
            </a:r>
          </a:p>
          <a:p>
            <a:endParaRPr lang="hu-HU" b="1" dirty="0" smtClean="0"/>
          </a:p>
          <a:p>
            <a:r>
              <a:rPr lang="hu-HU" b="1" dirty="0" smtClean="0"/>
              <a:t>MITŐL IS FÜGG A BIZONYTALANSÁG AMÚGY ÁLTALÁBAN ?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81518-8AD5-49CC-B774-4D66F72228B3}" type="slidenum">
              <a:rPr lang="en-GB" smtClean="0"/>
              <a:pPr/>
              <a:t>7</a:t>
            </a:fld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b="1" dirty="0" smtClean="0"/>
              <a:t>NEM TELJES FELSOROLÁS</a:t>
            </a:r>
          </a:p>
          <a:p>
            <a:endParaRPr lang="hu-HU" b="1" dirty="0" smtClean="0"/>
          </a:p>
          <a:p>
            <a:r>
              <a:rPr lang="hu-HU" b="1" dirty="0" smtClean="0"/>
              <a:t>CSAK NÉHÁNY SZEMPONT…</a:t>
            </a:r>
          </a:p>
          <a:p>
            <a:endParaRPr lang="hu-HU" b="1" dirty="0" smtClean="0"/>
          </a:p>
          <a:p>
            <a:r>
              <a:rPr lang="hu-HU" b="1" dirty="0" smtClean="0"/>
              <a:t>CSAK  KIEMELVE KÉT INGATLAN </a:t>
            </a:r>
            <a:r>
              <a:rPr lang="hu-HU" b="1" dirty="0" err="1" smtClean="0"/>
              <a:t>SZEGMENSt</a:t>
            </a:r>
            <a:r>
              <a:rPr lang="hu-HU" b="1" dirty="0" smtClean="0"/>
              <a:t> --- AZ ITT ÜLŐ KOLLÉGÁK TALÁN MINDKÉT TERÜLETEN RENDELKEZNEK TAPASZTALATTAL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81518-8AD5-49CC-B774-4D66F72228B3}" type="slidenum">
              <a:rPr lang="en-GB" smtClean="0"/>
              <a:pPr/>
              <a:t>8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"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2"/>
          <p:cNvSpPr>
            <a:spLocks noChangeAspect="1"/>
          </p:cNvSpPr>
          <p:nvPr userDrawn="1"/>
        </p:nvSpPr>
        <p:spPr bwMode="gray">
          <a:xfrm>
            <a:off x="0" y="0"/>
            <a:ext cx="4835525" cy="5395913"/>
          </a:xfrm>
          <a:custGeom>
            <a:avLst/>
            <a:gdLst/>
            <a:ahLst/>
            <a:cxnLst>
              <a:cxn ang="0">
                <a:pos x="24671" y="0"/>
              </a:cxn>
              <a:cxn ang="0">
                <a:pos x="0" y="0"/>
              </a:cxn>
              <a:cxn ang="0">
                <a:pos x="0" y="27539"/>
              </a:cxn>
              <a:cxn ang="0">
                <a:pos x="16529" y="27539"/>
              </a:cxn>
              <a:cxn ang="0">
                <a:pos x="24671" y="0"/>
              </a:cxn>
            </a:cxnLst>
            <a:rect l="0" t="0" r="r" b="b"/>
            <a:pathLst>
              <a:path w="24671" h="27539">
                <a:moveTo>
                  <a:pt x="24671" y="0"/>
                </a:moveTo>
                <a:lnTo>
                  <a:pt x="0" y="0"/>
                </a:lnTo>
                <a:lnTo>
                  <a:pt x="0" y="27539"/>
                </a:lnTo>
                <a:lnTo>
                  <a:pt x="16529" y="27539"/>
                </a:lnTo>
                <a:lnTo>
                  <a:pt x="24671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defRPr/>
            </a:pPr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23528" y="1556792"/>
            <a:ext cx="345638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GB" sz="3000" b="1" kern="1200" noProof="0" dirty="0">
                <a:solidFill>
                  <a:schemeClr val="bg1"/>
                </a:solidFill>
                <a:latin typeface="Arial"/>
                <a:ea typeface="+mj-ea"/>
                <a:cs typeface="Arial" pitchFamily="34" charset="0"/>
              </a:defRPr>
            </a:lvl1pPr>
            <a:lvl2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2pPr>
            <a:lvl3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3pPr>
            <a:lvl4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4pPr>
            <a:lvl5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5pPr>
            <a:lvl6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6pPr>
            <a:lvl7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7pPr>
            <a:lvl8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8pPr>
            <a:lvl9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9pPr>
          </a:lstStyle>
          <a:p>
            <a:pPr lvl="0" algn="l" defTabSz="914400" rtl="0" eaLnBrk="1" fontAlgn="base" latinLnBrk="0" hangingPunct="1">
              <a:spcBef>
                <a:spcPct val="40000"/>
              </a:spcBef>
              <a:spcAft>
                <a:spcPct val="0"/>
              </a:spcAft>
              <a:buNone/>
            </a:pPr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23528" y="3789040"/>
            <a:ext cx="302433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>
              <a:buNone/>
              <a:defRPr lang="en-GB" sz="1200" b="0" kern="1200" noProof="0" dirty="0">
                <a:solidFill>
                  <a:schemeClr val="bg1"/>
                </a:solidFill>
                <a:latin typeface="Arial"/>
                <a:ea typeface="+mn-ea"/>
                <a:cs typeface="Arial" pitchFamily="34" charset="0"/>
              </a:defRPr>
            </a:lvl1pPr>
            <a:lvl2pPr marL="0" indent="0" algn="ctr">
              <a:buNone/>
              <a:defRPr lang="en-GB" sz="1200" b="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371600" indent="-1371600" algn="ctr">
              <a:buNone/>
              <a:defRPr lang="en-GB" sz="1200" b="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>
              <a:buNone/>
              <a:defRPr lang="en-GB" sz="1200" b="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>
              <a:buNone/>
              <a:defRPr lang="en-GB" sz="1200" b="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>
              <a:buNone/>
              <a:defRPr lang="en-GB" sz="1200" b="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indent="0" algn="ctr">
              <a:buNone/>
              <a:defRPr lang="en-GB" sz="1200" b="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indent="0" algn="ctr">
              <a:buNone/>
              <a:defRPr lang="en-GB" sz="1200" b="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indent="0" algn="ctr">
              <a:buNone/>
              <a:defRPr lang="en-GB" sz="1200" b="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lvl="0" indent="0" algn="l" defTabSz="914400" rtl="0" eaLnBrk="1" fontAlgn="base" latinLnBrk="0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noProof="0" dirty="0" smtClean="0"/>
              <a:t>Click to edit Master subtitle style</a:t>
            </a:r>
            <a:endParaRPr lang="en-GB" noProof="0" dirty="0"/>
          </a:p>
        </p:txBody>
      </p:sp>
      <p:grpSp>
        <p:nvGrpSpPr>
          <p:cNvPr id="9" name="Group 19"/>
          <p:cNvGrpSpPr>
            <a:grpSpLocks/>
          </p:cNvGrpSpPr>
          <p:nvPr userDrawn="1"/>
        </p:nvGrpSpPr>
        <p:grpSpPr bwMode="gray">
          <a:xfrm>
            <a:off x="128464" y="0"/>
            <a:ext cx="2735263" cy="1530350"/>
            <a:chOff x="68" y="0"/>
            <a:chExt cx="1723" cy="964"/>
          </a:xfrm>
        </p:grpSpPr>
        <p:sp>
          <p:nvSpPr>
            <p:cNvPr id="10" name="Freeform 8"/>
            <p:cNvSpPr>
              <a:spLocks noEditPoints="1"/>
            </p:cNvSpPr>
            <p:nvPr userDrawn="1"/>
          </p:nvSpPr>
          <p:spPr bwMode="gray">
            <a:xfrm>
              <a:off x="199" y="248"/>
              <a:ext cx="1423" cy="489"/>
            </a:xfrm>
            <a:custGeom>
              <a:avLst/>
              <a:gdLst>
                <a:gd name="T0" fmla="*/ 1974 w 4103"/>
                <a:gd name="T1" fmla="*/ 485 h 1409"/>
                <a:gd name="T2" fmla="*/ 2267 w 4103"/>
                <a:gd name="T3" fmla="*/ 697 h 1409"/>
                <a:gd name="T4" fmla="*/ 1655 w 4103"/>
                <a:gd name="T5" fmla="*/ 656 h 1409"/>
                <a:gd name="T6" fmla="*/ 1718 w 4103"/>
                <a:gd name="T7" fmla="*/ 424 h 1409"/>
                <a:gd name="T8" fmla="*/ 970 w 4103"/>
                <a:gd name="T9" fmla="*/ 697 h 1409"/>
                <a:gd name="T10" fmla="*/ 1169 w 4103"/>
                <a:gd name="T11" fmla="*/ 416 h 1409"/>
                <a:gd name="T12" fmla="*/ 719 w 4103"/>
                <a:gd name="T13" fmla="*/ 631 h 1409"/>
                <a:gd name="T14" fmla="*/ 751 w 4103"/>
                <a:gd name="T15" fmla="*/ 630 h 1409"/>
                <a:gd name="T16" fmla="*/ 202 w 4103"/>
                <a:gd name="T17" fmla="*/ 618 h 1409"/>
                <a:gd name="T18" fmla="*/ 180 w 4103"/>
                <a:gd name="T19" fmla="*/ 697 h 1409"/>
                <a:gd name="T20" fmla="*/ 1187 w 4103"/>
                <a:gd name="T21" fmla="*/ 416 h 1409"/>
                <a:gd name="T22" fmla="*/ 115 w 4103"/>
                <a:gd name="T23" fmla="*/ 906 h 1409"/>
                <a:gd name="T24" fmla="*/ 661 w 4103"/>
                <a:gd name="T25" fmla="*/ 715 h 1409"/>
                <a:gd name="T26" fmla="*/ 1145 w 4103"/>
                <a:gd name="T27" fmla="*/ 715 h 1409"/>
                <a:gd name="T28" fmla="*/ 1697 w 4103"/>
                <a:gd name="T29" fmla="*/ 863 h 1409"/>
                <a:gd name="T30" fmla="*/ 203 w 4103"/>
                <a:gd name="T31" fmla="*/ 1286 h 1409"/>
                <a:gd name="T32" fmla="*/ 250 w 4103"/>
                <a:gd name="T33" fmla="*/ 1328 h 1409"/>
                <a:gd name="T34" fmla="*/ 556 w 4103"/>
                <a:gd name="T35" fmla="*/ 1196 h 1409"/>
                <a:gd name="T36" fmla="*/ 340 w 4103"/>
                <a:gd name="T37" fmla="*/ 1196 h 1409"/>
                <a:gd name="T38" fmla="*/ 408 w 4103"/>
                <a:gd name="T39" fmla="*/ 1225 h 1409"/>
                <a:gd name="T40" fmla="*/ 514 w 4103"/>
                <a:gd name="T41" fmla="*/ 1225 h 1409"/>
                <a:gd name="T42" fmla="*/ 631 w 4103"/>
                <a:gd name="T43" fmla="*/ 1168 h 1409"/>
                <a:gd name="T44" fmla="*/ 794 w 4103"/>
                <a:gd name="T45" fmla="*/ 1220 h 1409"/>
                <a:gd name="T46" fmla="*/ 672 w 4103"/>
                <a:gd name="T47" fmla="*/ 1348 h 1409"/>
                <a:gd name="T48" fmla="*/ 847 w 4103"/>
                <a:gd name="T49" fmla="*/ 1359 h 1409"/>
                <a:gd name="T50" fmla="*/ 943 w 4103"/>
                <a:gd name="T51" fmla="*/ 1196 h 1409"/>
                <a:gd name="T52" fmla="*/ 1129 w 4103"/>
                <a:gd name="T53" fmla="*/ 1351 h 1409"/>
                <a:gd name="T54" fmla="*/ 1198 w 4103"/>
                <a:gd name="T55" fmla="*/ 1196 h 1409"/>
                <a:gd name="T56" fmla="*/ 1280 w 4103"/>
                <a:gd name="T57" fmla="*/ 1129 h 1409"/>
                <a:gd name="T58" fmla="*/ 1253 w 4103"/>
                <a:gd name="T59" fmla="*/ 1254 h 1409"/>
                <a:gd name="T60" fmla="*/ 1489 w 4103"/>
                <a:gd name="T61" fmla="*/ 1194 h 1409"/>
                <a:gd name="T62" fmla="*/ 1546 w 4103"/>
                <a:gd name="T63" fmla="*/ 1353 h 1409"/>
                <a:gd name="T64" fmla="*/ 1714 w 4103"/>
                <a:gd name="T65" fmla="*/ 1286 h 1409"/>
                <a:gd name="T66" fmla="*/ 1761 w 4103"/>
                <a:gd name="T67" fmla="*/ 1328 h 1409"/>
                <a:gd name="T68" fmla="*/ 1976 w 4103"/>
                <a:gd name="T69" fmla="*/ 1346 h 1409"/>
                <a:gd name="T70" fmla="*/ 1842 w 4103"/>
                <a:gd name="T71" fmla="*/ 1270 h 1409"/>
                <a:gd name="T72" fmla="*/ 1887 w 4103"/>
                <a:gd name="T73" fmla="*/ 1270 h 1409"/>
                <a:gd name="T74" fmla="*/ 2110 w 4103"/>
                <a:gd name="T75" fmla="*/ 1348 h 1409"/>
                <a:gd name="T76" fmla="*/ 87 w 4103"/>
                <a:gd name="T77" fmla="*/ 1221 h 1409"/>
                <a:gd name="T78" fmla="*/ 5 w 4103"/>
                <a:gd name="T79" fmla="*/ 1271 h 1409"/>
                <a:gd name="T80" fmla="*/ 2343 w 4103"/>
                <a:gd name="T81" fmla="*/ 1322 h 1409"/>
                <a:gd name="T82" fmla="*/ 2378 w 4103"/>
                <a:gd name="T83" fmla="*/ 1249 h 1409"/>
                <a:gd name="T84" fmla="*/ 2528 w 4103"/>
                <a:gd name="T85" fmla="*/ 1221 h 1409"/>
                <a:gd name="T86" fmla="*/ 2832 w 4103"/>
                <a:gd name="T87" fmla="*/ 1192 h 1409"/>
                <a:gd name="T88" fmla="*/ 2709 w 4103"/>
                <a:gd name="T89" fmla="*/ 1348 h 1409"/>
                <a:gd name="T90" fmla="*/ 2963 w 4103"/>
                <a:gd name="T91" fmla="*/ 1216 h 1409"/>
                <a:gd name="T92" fmla="*/ 2966 w 4103"/>
                <a:gd name="T93" fmla="*/ 1195 h 1409"/>
                <a:gd name="T94" fmla="*/ 3072 w 4103"/>
                <a:gd name="T95" fmla="*/ 1348 h 1409"/>
                <a:gd name="T96" fmla="*/ 3168 w 4103"/>
                <a:gd name="T97" fmla="*/ 1335 h 1409"/>
                <a:gd name="T98" fmla="*/ 3246 w 4103"/>
                <a:gd name="T99" fmla="*/ 1220 h 1409"/>
                <a:gd name="T100" fmla="*/ 3457 w 4103"/>
                <a:gd name="T101" fmla="*/ 1348 h 1409"/>
                <a:gd name="T102" fmla="*/ 3509 w 4103"/>
                <a:gd name="T103" fmla="*/ 1194 h 1409"/>
                <a:gd name="T104" fmla="*/ 3513 w 4103"/>
                <a:gd name="T105" fmla="*/ 1168 h 1409"/>
                <a:gd name="T106" fmla="*/ 3601 w 4103"/>
                <a:gd name="T107" fmla="*/ 1196 h 1409"/>
                <a:gd name="T108" fmla="*/ 3656 w 4103"/>
                <a:gd name="T109" fmla="*/ 1317 h 1409"/>
                <a:gd name="T110" fmla="*/ 3687 w 4103"/>
                <a:gd name="T111" fmla="*/ 1406 h 1409"/>
                <a:gd name="T112" fmla="*/ 3987 w 4103"/>
                <a:gd name="T113" fmla="*/ 1145 h 1409"/>
                <a:gd name="T114" fmla="*/ 4072 w 4103"/>
                <a:gd name="T115" fmla="*/ 1129 h 1409"/>
                <a:gd name="T116" fmla="*/ 3978 w 4103"/>
                <a:gd name="T117" fmla="*/ 1225 h 14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03"/>
                <a:gd name="T178" fmla="*/ 0 h 1409"/>
                <a:gd name="T179" fmla="*/ 4103 w 4103"/>
                <a:gd name="T180" fmla="*/ 1409 h 14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03" h="1409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" name="Freeform 9"/>
            <p:cNvSpPr>
              <a:spLocks noEditPoints="1"/>
            </p:cNvSpPr>
            <p:nvPr userDrawn="1"/>
          </p:nvSpPr>
          <p:spPr bwMode="gray">
            <a:xfrm>
              <a:off x="68" y="0"/>
              <a:ext cx="1723" cy="964"/>
            </a:xfrm>
            <a:custGeom>
              <a:avLst/>
              <a:gdLst>
                <a:gd name="T0" fmla="*/ 231 w 2268"/>
                <a:gd name="T1" fmla="*/ 327 h 1269"/>
                <a:gd name="T2" fmla="*/ 0 w 2268"/>
                <a:gd name="T3" fmla="*/ 327 h 1269"/>
                <a:gd name="T4" fmla="*/ 0 w 2268"/>
                <a:gd name="T5" fmla="*/ 0 h 1269"/>
                <a:gd name="T6" fmla="*/ 231 w 2268"/>
                <a:gd name="T7" fmla="*/ 0 h 1269"/>
                <a:gd name="T8" fmla="*/ 231 w 2268"/>
                <a:gd name="T9" fmla="*/ 327 h 1269"/>
                <a:gd name="T10" fmla="*/ 2268 w 2268"/>
                <a:gd name="T11" fmla="*/ 0 h 1269"/>
                <a:gd name="T12" fmla="*/ 2036 w 2268"/>
                <a:gd name="T13" fmla="*/ 0 h 1269"/>
                <a:gd name="T14" fmla="*/ 2036 w 2268"/>
                <a:gd name="T15" fmla="*/ 327 h 1269"/>
                <a:gd name="T16" fmla="*/ 2268 w 2268"/>
                <a:gd name="T17" fmla="*/ 327 h 1269"/>
                <a:gd name="T18" fmla="*/ 2268 w 2268"/>
                <a:gd name="T19" fmla="*/ 0 h 1269"/>
                <a:gd name="T20" fmla="*/ 231 w 2268"/>
                <a:gd name="T21" fmla="*/ 942 h 1269"/>
                <a:gd name="T22" fmla="*/ 0 w 2268"/>
                <a:gd name="T23" fmla="*/ 942 h 1269"/>
                <a:gd name="T24" fmla="*/ 0 w 2268"/>
                <a:gd name="T25" fmla="*/ 1269 h 1269"/>
                <a:gd name="T26" fmla="*/ 231 w 2268"/>
                <a:gd name="T27" fmla="*/ 1269 h 1269"/>
                <a:gd name="T28" fmla="*/ 231 w 2268"/>
                <a:gd name="T29" fmla="*/ 942 h 1269"/>
                <a:gd name="T30" fmla="*/ 2268 w 2268"/>
                <a:gd name="T31" fmla="*/ 942 h 1269"/>
                <a:gd name="T32" fmla="*/ 2036 w 2268"/>
                <a:gd name="T33" fmla="*/ 942 h 1269"/>
                <a:gd name="T34" fmla="*/ 2036 w 2268"/>
                <a:gd name="T35" fmla="*/ 1269 h 1269"/>
                <a:gd name="T36" fmla="*/ 2268 w 2268"/>
                <a:gd name="T37" fmla="*/ 1269 h 1269"/>
                <a:gd name="T38" fmla="*/ 2268 w 2268"/>
                <a:gd name="T39" fmla="*/ 942 h 1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8"/>
                <a:gd name="T61" fmla="*/ 0 h 1269"/>
                <a:gd name="T62" fmla="*/ 2268 w 2268"/>
                <a:gd name="T63" fmla="*/ 1269 h 12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8" h="1269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 bwMode="gray">
          <a:xfrm>
            <a:off x="179388" y="1125538"/>
            <a:ext cx="4248150" cy="2374900"/>
          </a:xfrm>
        </p:spPr>
        <p:txBody>
          <a:bodyPr/>
          <a:lstStyle>
            <a:lvl5pPr>
              <a:defRPr/>
            </a:lvl5pPr>
            <a:lvl6pPr>
              <a:defRPr baseline="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 bwMode="gray">
          <a:xfrm>
            <a:off x="4643438" y="1125538"/>
            <a:ext cx="4249737" cy="2374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 bwMode="gray">
          <a:xfrm>
            <a:off x="179388" y="3716338"/>
            <a:ext cx="4248150" cy="2376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 bwMode="gray">
          <a:xfrm>
            <a:off x="4643438" y="3716338"/>
            <a:ext cx="4249737" cy="2376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e Chart O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 bwMode="gray">
          <a:xfrm>
            <a:off x="4645149" y="1124745"/>
            <a:ext cx="4248026" cy="496855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GB" dirty="0" smtClean="0"/>
              <a:t>Sixth level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2"/>
          </p:nvPr>
        </p:nvSpPr>
        <p:spPr bwMode="gray">
          <a:xfrm>
            <a:off x="179388" y="1125538"/>
            <a:ext cx="4248150" cy="4967287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e Table O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 bwMode="gray">
          <a:xfrm>
            <a:off x="4645149" y="1124745"/>
            <a:ext cx="4248026" cy="496855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GB" dirty="0" smtClean="0"/>
              <a:t>Sixth level</a:t>
            </a:r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2"/>
          </p:nvPr>
        </p:nvSpPr>
        <p:spPr bwMode="gray">
          <a:xfrm>
            <a:off x="179388" y="1125538"/>
            <a:ext cx="4248150" cy="4967287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Row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179512" y="1124745"/>
            <a:ext cx="8712968" cy="237569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GB" dirty="0" smtClean="0"/>
              <a:t>Sixth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 bwMode="gray">
          <a:xfrm>
            <a:off x="179512" y="3717132"/>
            <a:ext cx="8712968" cy="237569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GB" dirty="0" smtClean="0"/>
              <a:t>Sixth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ne Chart One Row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 bwMode="gray">
          <a:xfrm>
            <a:off x="179512" y="3717132"/>
            <a:ext cx="8712968" cy="237569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GB" dirty="0" smtClean="0"/>
              <a:t>Sixth level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2"/>
          </p:nvPr>
        </p:nvSpPr>
        <p:spPr bwMode="gray">
          <a:xfrm>
            <a:off x="179388" y="1125538"/>
            <a:ext cx="8713787" cy="2374900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ur Chevr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0"/>
          <p:cNvSpPr>
            <a:spLocks noGrp="1"/>
          </p:cNvSpPr>
          <p:nvPr>
            <p:ph type="body" sz="quarter" idx="27"/>
          </p:nvPr>
        </p:nvSpPr>
        <p:spPr bwMode="gray">
          <a:xfrm>
            <a:off x="2411413" y="1125538"/>
            <a:ext cx="2016125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>
            <a:noAutofit/>
          </a:bodyPr>
          <a:lstStyle>
            <a:lvl1pPr marL="0" algn="ctr" defTabSz="914400" rtl="0" eaLnBrk="1" latinLnBrk="0" hangingPunct="1"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179388" y="1125538"/>
            <a:ext cx="2016125" cy="576411"/>
          </a:xfrm>
          <a:prstGeom prst="homePlate">
            <a:avLst>
              <a:gd name="adj" fmla="val 34577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>
            <a:noAutofit/>
          </a:bodyPr>
          <a:lstStyle>
            <a:lvl1pPr marL="0" algn="ctr" defTabSz="914400" rtl="0" eaLnBrk="1" latinLnBrk="0" hangingPunct="1"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28"/>
          </p:nvPr>
        </p:nvSpPr>
        <p:spPr bwMode="gray">
          <a:xfrm>
            <a:off x="4643438" y="1125538"/>
            <a:ext cx="2016125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>
            <a:noAutofit/>
          </a:bodyPr>
          <a:lstStyle>
            <a:lvl1pPr marL="0" algn="ctr" defTabSz="914400" rtl="0" eaLnBrk="1" latinLnBrk="0" hangingPunct="1"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29"/>
          </p:nvPr>
        </p:nvSpPr>
        <p:spPr bwMode="gray">
          <a:xfrm>
            <a:off x="6877049" y="1125538"/>
            <a:ext cx="2016125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>
            <a:noAutofit/>
          </a:bodyPr>
          <a:lstStyle>
            <a:lvl1pPr marL="0" algn="ctr" defTabSz="914400" rtl="0" eaLnBrk="1" latinLnBrk="0" hangingPunct="1"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3"/>
          </p:nvPr>
        </p:nvSpPr>
        <p:spPr bwMode="gray">
          <a:xfrm>
            <a:off x="179388" y="1916113"/>
            <a:ext cx="2016125" cy="41767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31" name="Text Placeholder 29"/>
          <p:cNvSpPr>
            <a:spLocks noGrp="1"/>
          </p:cNvSpPr>
          <p:nvPr>
            <p:ph type="body" sz="quarter" idx="14"/>
          </p:nvPr>
        </p:nvSpPr>
        <p:spPr bwMode="gray">
          <a:xfrm>
            <a:off x="2417276" y="1916113"/>
            <a:ext cx="2016125" cy="41767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32" name="Text Placeholder 29"/>
          <p:cNvSpPr>
            <a:spLocks noGrp="1"/>
          </p:cNvSpPr>
          <p:nvPr>
            <p:ph type="body" sz="quarter" idx="15"/>
          </p:nvPr>
        </p:nvSpPr>
        <p:spPr bwMode="gray">
          <a:xfrm>
            <a:off x="4609491" y="1916113"/>
            <a:ext cx="2016125" cy="41767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33" name="Text Placeholder 29"/>
          <p:cNvSpPr>
            <a:spLocks noGrp="1"/>
          </p:cNvSpPr>
          <p:nvPr>
            <p:ph type="body" sz="quarter" idx="16"/>
          </p:nvPr>
        </p:nvSpPr>
        <p:spPr bwMode="gray">
          <a:xfrm>
            <a:off x="6877050" y="1916113"/>
            <a:ext cx="2016125" cy="41767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ive Chevr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6" name="Text Placeholder 29"/>
          <p:cNvSpPr>
            <a:spLocks noGrp="1"/>
          </p:cNvSpPr>
          <p:nvPr>
            <p:ph type="body" sz="quarter" idx="13"/>
          </p:nvPr>
        </p:nvSpPr>
        <p:spPr bwMode="gray">
          <a:xfrm>
            <a:off x="179388" y="1916113"/>
            <a:ext cx="1595575" cy="417671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27" name="Text Placeholder 29"/>
          <p:cNvSpPr>
            <a:spLocks noGrp="1"/>
          </p:cNvSpPr>
          <p:nvPr>
            <p:ph type="body" sz="quarter" idx="14"/>
          </p:nvPr>
        </p:nvSpPr>
        <p:spPr bwMode="gray">
          <a:xfrm>
            <a:off x="1958941" y="1916113"/>
            <a:ext cx="1595575" cy="417671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28" name="Text Placeholder 29"/>
          <p:cNvSpPr>
            <a:spLocks noGrp="1"/>
          </p:cNvSpPr>
          <p:nvPr>
            <p:ph type="body" sz="quarter" idx="15"/>
          </p:nvPr>
        </p:nvSpPr>
        <p:spPr bwMode="gray">
          <a:xfrm>
            <a:off x="3738494" y="1916113"/>
            <a:ext cx="1595575" cy="417671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6"/>
          </p:nvPr>
        </p:nvSpPr>
        <p:spPr bwMode="gray">
          <a:xfrm>
            <a:off x="5518047" y="1916113"/>
            <a:ext cx="1595575" cy="417671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37" name="Text Placeholder 29"/>
          <p:cNvSpPr>
            <a:spLocks noGrp="1"/>
          </p:cNvSpPr>
          <p:nvPr>
            <p:ph type="body" sz="quarter" idx="17"/>
          </p:nvPr>
        </p:nvSpPr>
        <p:spPr bwMode="gray">
          <a:xfrm>
            <a:off x="7297600" y="1916113"/>
            <a:ext cx="1595575" cy="417671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27"/>
          </p:nvPr>
        </p:nvSpPr>
        <p:spPr bwMode="gray">
          <a:xfrm>
            <a:off x="1958941" y="1125538"/>
            <a:ext cx="1584300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>
            <a:noAutofit/>
          </a:bodyPr>
          <a:lstStyle>
            <a:lvl1pPr marL="0" algn="ctr" defTabSz="914400" rtl="0" eaLnBrk="1" latinLnBrk="0" hangingPunct="1">
              <a:defRPr lang="en-US" sz="12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179389" y="1125538"/>
            <a:ext cx="1584300" cy="576411"/>
          </a:xfrm>
          <a:prstGeom prst="homePlate">
            <a:avLst>
              <a:gd name="adj" fmla="val 34577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>
            <a:noAutofit/>
          </a:bodyPr>
          <a:lstStyle>
            <a:lvl1pPr marL="0" algn="ctr" defTabSz="914400" rtl="0" eaLnBrk="1" latinLnBrk="0" hangingPunct="1">
              <a:defRPr lang="en-US" sz="12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20"/>
          <p:cNvSpPr>
            <a:spLocks noGrp="1"/>
          </p:cNvSpPr>
          <p:nvPr>
            <p:ph type="body" sz="quarter" idx="28"/>
          </p:nvPr>
        </p:nvSpPr>
        <p:spPr bwMode="gray">
          <a:xfrm>
            <a:off x="3738494" y="1125538"/>
            <a:ext cx="1584300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>
            <a:noAutofit/>
          </a:bodyPr>
          <a:lstStyle>
            <a:lvl1pPr marL="0" algn="ctr" defTabSz="914400" rtl="0" eaLnBrk="1" latinLnBrk="0" hangingPunct="1">
              <a:defRPr lang="en-US" sz="12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29"/>
          </p:nvPr>
        </p:nvSpPr>
        <p:spPr bwMode="gray">
          <a:xfrm>
            <a:off x="5518047" y="1125538"/>
            <a:ext cx="1584300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>
            <a:noAutofit/>
          </a:bodyPr>
          <a:lstStyle>
            <a:lvl1pPr marL="0" algn="ctr" defTabSz="914400" rtl="0" eaLnBrk="1" latinLnBrk="0" hangingPunct="1">
              <a:defRPr lang="en-US" sz="12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20"/>
          <p:cNvSpPr>
            <a:spLocks noGrp="1"/>
          </p:cNvSpPr>
          <p:nvPr>
            <p:ph type="body" sz="quarter" idx="30"/>
          </p:nvPr>
        </p:nvSpPr>
        <p:spPr bwMode="gray">
          <a:xfrm>
            <a:off x="7297600" y="1125538"/>
            <a:ext cx="1584300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>
            <a:noAutofit/>
          </a:bodyPr>
          <a:lstStyle>
            <a:lvl1pPr marL="0" algn="ctr" defTabSz="914400" rtl="0" eaLnBrk="1" latinLnBrk="0" hangingPunct="1">
              <a:defRPr lang="en-US" sz="12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ands and driv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utoShape 20"/>
          <p:cNvSpPr>
            <a:spLocks noChangeArrowheads="1"/>
          </p:cNvSpPr>
          <p:nvPr userDrawn="1"/>
        </p:nvSpPr>
        <p:spPr bwMode="gray">
          <a:xfrm rot="19080000" flipH="1">
            <a:off x="4691391" y="2387890"/>
            <a:ext cx="1497623" cy="381000"/>
          </a:xfrm>
          <a:prstGeom prst="rightArrow">
            <a:avLst>
              <a:gd name="adj1" fmla="val 63333"/>
              <a:gd name="adj2" fmla="val 49582"/>
            </a:avLst>
          </a:prstGeom>
          <a:gradFill rotWithShape="1">
            <a:gsLst>
              <a:gs pos="0">
                <a:srgbClr val="DCDDDD"/>
              </a:gs>
              <a:gs pos="100000">
                <a:srgbClr val="97989A"/>
              </a:gs>
            </a:gsLst>
            <a:lin ang="0" scaled="1"/>
          </a:gra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endParaRPr lang="en-CA" dirty="0"/>
          </a:p>
        </p:txBody>
      </p:sp>
      <p:sp>
        <p:nvSpPr>
          <p:cNvPr id="26" name="AutoShape 17"/>
          <p:cNvSpPr>
            <a:spLocks noChangeArrowheads="1"/>
          </p:cNvSpPr>
          <p:nvPr userDrawn="1"/>
        </p:nvSpPr>
        <p:spPr bwMode="gray">
          <a:xfrm rot="2520000" flipH="1">
            <a:off x="4691391" y="4431706"/>
            <a:ext cx="1497623" cy="381000"/>
          </a:xfrm>
          <a:prstGeom prst="rightArrow">
            <a:avLst>
              <a:gd name="adj1" fmla="val 63333"/>
              <a:gd name="adj2" fmla="val 49582"/>
            </a:avLst>
          </a:prstGeom>
          <a:gradFill rotWithShape="1">
            <a:gsLst>
              <a:gs pos="0">
                <a:srgbClr val="DCDDDD"/>
              </a:gs>
              <a:gs pos="100000">
                <a:srgbClr val="97989A"/>
              </a:gs>
            </a:gsLst>
            <a:lin ang="0" scaled="1"/>
          </a:gra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marL="0" algn="l" defTabSz="914400" rtl="0" eaLnBrk="1" latinLnBrk="0" hangingPunct="1"/>
            <a:endParaRPr lang="en-CA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2" name="AutoShape 20"/>
          <p:cNvSpPr>
            <a:spLocks noChangeArrowheads="1"/>
          </p:cNvSpPr>
          <p:nvPr userDrawn="1"/>
        </p:nvSpPr>
        <p:spPr bwMode="gray">
          <a:xfrm rot="2520000">
            <a:off x="2879158" y="2387890"/>
            <a:ext cx="1497623" cy="381000"/>
          </a:xfrm>
          <a:prstGeom prst="rightArrow">
            <a:avLst>
              <a:gd name="adj1" fmla="val 63333"/>
              <a:gd name="adj2" fmla="val 49582"/>
            </a:avLst>
          </a:prstGeom>
          <a:gradFill rotWithShape="1">
            <a:gsLst>
              <a:gs pos="0">
                <a:srgbClr val="DCDDDD"/>
              </a:gs>
              <a:gs pos="100000">
                <a:srgbClr val="97989A"/>
              </a:gs>
            </a:gsLst>
            <a:lin ang="0" scaled="1"/>
          </a:gra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endParaRPr lang="en-CA" dirty="0"/>
          </a:p>
        </p:txBody>
      </p:sp>
      <p:sp>
        <p:nvSpPr>
          <p:cNvPr id="23" name="AutoShape 17"/>
          <p:cNvSpPr>
            <a:spLocks noChangeArrowheads="1"/>
          </p:cNvSpPr>
          <p:nvPr userDrawn="1"/>
        </p:nvSpPr>
        <p:spPr bwMode="gray">
          <a:xfrm rot="19080000">
            <a:off x="2879158" y="4431706"/>
            <a:ext cx="1497623" cy="381000"/>
          </a:xfrm>
          <a:prstGeom prst="rightArrow">
            <a:avLst>
              <a:gd name="adj1" fmla="val 63333"/>
              <a:gd name="adj2" fmla="val 49582"/>
            </a:avLst>
          </a:prstGeom>
          <a:gradFill rotWithShape="1">
            <a:gsLst>
              <a:gs pos="0">
                <a:srgbClr val="DCDDDD"/>
              </a:gs>
              <a:gs pos="100000">
                <a:srgbClr val="97989A"/>
              </a:gs>
            </a:gsLst>
            <a:lin ang="0" scaled="1"/>
          </a:gra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marL="0" algn="l" defTabSz="914400" rtl="0" eaLnBrk="1" latinLnBrk="0" hangingPunct="1"/>
            <a:endParaRPr lang="en-CA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Text Placeholder 10"/>
          <p:cNvSpPr>
            <a:spLocks noGrp="1"/>
          </p:cNvSpPr>
          <p:nvPr userDrawn="1">
            <p:ph type="body" sz="quarter" idx="21"/>
          </p:nvPr>
        </p:nvSpPr>
        <p:spPr bwMode="gray">
          <a:xfrm>
            <a:off x="3822700" y="3187175"/>
            <a:ext cx="1441714" cy="821280"/>
          </a:xfrm>
          <a:prstGeom prst="ellipse">
            <a:avLst/>
          </a:prstGeom>
          <a:solidFill>
            <a:srgbClr val="AA5CAA"/>
          </a:solidFill>
          <a:ln>
            <a:noFill/>
          </a:ln>
        </p:spPr>
        <p:txBody>
          <a:bodyPr lIns="54000" tIns="54000" rIns="54000" bIns="54000" anchor="ctr" anchorCtr="1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Text</a:t>
            </a:r>
            <a:endParaRPr lang="en-GB" dirty="0"/>
          </a:p>
        </p:txBody>
      </p:sp>
      <p:sp>
        <p:nvSpPr>
          <p:cNvPr id="29" name="Text Placeholder 20"/>
          <p:cNvSpPr>
            <a:spLocks noGrp="1"/>
          </p:cNvSpPr>
          <p:nvPr>
            <p:ph type="body" sz="quarter" idx="22"/>
          </p:nvPr>
        </p:nvSpPr>
        <p:spPr bwMode="gray">
          <a:xfrm>
            <a:off x="179388" y="1557337"/>
            <a:ext cx="3323022" cy="1944688"/>
          </a:xfrm>
          <a:solidFill>
            <a:schemeClr val="bg1"/>
          </a:solidFill>
          <a:ln w="12700">
            <a:solidFill>
              <a:srgbClr val="409DAD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23"/>
          </p:nvPr>
        </p:nvSpPr>
        <p:spPr bwMode="gray">
          <a:xfrm>
            <a:off x="179388" y="4148137"/>
            <a:ext cx="3323022" cy="1944688"/>
          </a:xfrm>
          <a:solidFill>
            <a:schemeClr val="bg1"/>
          </a:solidFill>
          <a:ln w="12700">
            <a:solidFill>
              <a:srgbClr val="409DAD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1" name="Text Placeholder 20"/>
          <p:cNvSpPr>
            <a:spLocks noGrp="1"/>
          </p:cNvSpPr>
          <p:nvPr>
            <p:ph type="body" sz="quarter" idx="24"/>
          </p:nvPr>
        </p:nvSpPr>
        <p:spPr bwMode="gray">
          <a:xfrm>
            <a:off x="5570153" y="1557337"/>
            <a:ext cx="3323022" cy="1944688"/>
          </a:xfrm>
          <a:solidFill>
            <a:schemeClr val="bg1"/>
          </a:solidFill>
          <a:ln w="12700">
            <a:solidFill>
              <a:srgbClr val="409DAD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2" name="Text Placeholder 20"/>
          <p:cNvSpPr>
            <a:spLocks noGrp="1"/>
          </p:cNvSpPr>
          <p:nvPr>
            <p:ph type="body" sz="quarter" idx="25"/>
          </p:nvPr>
        </p:nvSpPr>
        <p:spPr bwMode="gray">
          <a:xfrm>
            <a:off x="5570153" y="4148137"/>
            <a:ext cx="3323022" cy="1944688"/>
          </a:xfrm>
          <a:solidFill>
            <a:schemeClr val="bg1"/>
          </a:solidFill>
          <a:ln w="12700">
            <a:solidFill>
              <a:srgbClr val="409DAD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5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179388" y="1125538"/>
            <a:ext cx="3323022" cy="359817"/>
          </a:xfrm>
          <a:solidFill>
            <a:srgbClr val="409DAD"/>
          </a:solidFill>
          <a:ln w="12700">
            <a:solidFill>
              <a:srgbClr val="409DAD"/>
            </a:solidFill>
          </a:ln>
        </p:spPr>
        <p:txBody>
          <a:bodyPr vert="horz" lIns="0" tIns="0" rIns="0" bIns="0" rtlCol="0" anchor="ctr" anchorCtr="1">
            <a:normAutofit/>
          </a:bodyPr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20"/>
          <p:cNvSpPr>
            <a:spLocks noGrp="1"/>
          </p:cNvSpPr>
          <p:nvPr>
            <p:ph type="body" sz="quarter" idx="27"/>
          </p:nvPr>
        </p:nvSpPr>
        <p:spPr bwMode="gray">
          <a:xfrm>
            <a:off x="5570153" y="1125538"/>
            <a:ext cx="3323022" cy="359817"/>
          </a:xfrm>
          <a:solidFill>
            <a:srgbClr val="409DAD"/>
          </a:solidFill>
          <a:ln w="12700">
            <a:solidFill>
              <a:srgbClr val="409DAD"/>
            </a:solidFill>
          </a:ln>
        </p:spPr>
        <p:txBody>
          <a:bodyPr vert="horz" lIns="0" tIns="0" rIns="0" bIns="0" rtlCol="0" anchor="ctr" anchorCtr="1">
            <a:normAutofit/>
          </a:bodyPr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37" name="Text Placeholder 20"/>
          <p:cNvSpPr>
            <a:spLocks noGrp="1"/>
          </p:cNvSpPr>
          <p:nvPr>
            <p:ph type="body" sz="quarter" idx="28"/>
          </p:nvPr>
        </p:nvSpPr>
        <p:spPr bwMode="gray">
          <a:xfrm>
            <a:off x="179388" y="3716339"/>
            <a:ext cx="3323022" cy="359817"/>
          </a:xfrm>
          <a:solidFill>
            <a:srgbClr val="409DAD"/>
          </a:solidFill>
          <a:ln w="12700">
            <a:solidFill>
              <a:srgbClr val="409DAD"/>
            </a:solidFill>
          </a:ln>
        </p:spPr>
        <p:txBody>
          <a:bodyPr vert="horz" lIns="0" tIns="0" rIns="0" bIns="0" rtlCol="0" anchor="ctr" anchorCtr="1">
            <a:normAutofit/>
          </a:bodyPr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38" name="Text Placeholder 20"/>
          <p:cNvSpPr>
            <a:spLocks noGrp="1"/>
          </p:cNvSpPr>
          <p:nvPr>
            <p:ph type="body" sz="quarter" idx="29"/>
          </p:nvPr>
        </p:nvSpPr>
        <p:spPr bwMode="gray">
          <a:xfrm>
            <a:off x="5570153" y="3716339"/>
            <a:ext cx="3323022" cy="359817"/>
          </a:xfrm>
          <a:solidFill>
            <a:srgbClr val="409DAD"/>
          </a:solidFill>
          <a:ln w="12700">
            <a:solidFill>
              <a:srgbClr val="409DAD"/>
            </a:solidFill>
          </a:ln>
        </p:spPr>
        <p:txBody>
          <a:bodyPr vert="horz" lIns="0" tIns="0" rIns="0" bIns="0" rtlCol="0" anchor="ctr" anchorCtr="1">
            <a:normAutofit/>
          </a:bodyPr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1"/>
          </p:nvPr>
        </p:nvSpPr>
        <p:spPr bwMode="gray">
          <a:xfrm>
            <a:off x="173526" y="1557337"/>
            <a:ext cx="4254012" cy="4535488"/>
          </a:xfrm>
          <a:solidFill>
            <a:schemeClr val="bg1"/>
          </a:solidFill>
          <a:ln w="12700">
            <a:solidFill>
              <a:srgbClr val="409DAD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22"/>
          </p:nvPr>
        </p:nvSpPr>
        <p:spPr bwMode="gray">
          <a:xfrm>
            <a:off x="4639162" y="1557337"/>
            <a:ext cx="4254012" cy="4535488"/>
          </a:xfrm>
          <a:solidFill>
            <a:schemeClr val="bg1"/>
          </a:solidFill>
          <a:ln w="12700">
            <a:solidFill>
              <a:srgbClr val="409DAD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29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173526" y="1125538"/>
            <a:ext cx="4254012" cy="359817"/>
          </a:xfrm>
          <a:solidFill>
            <a:srgbClr val="409DAD"/>
          </a:solidFill>
          <a:ln w="12700">
            <a:solidFill>
              <a:srgbClr val="409DAD"/>
            </a:solidFill>
          </a:ln>
        </p:spPr>
        <p:txBody>
          <a:bodyPr vert="horz" lIns="0" tIns="0" rIns="0" bIns="0" rtlCol="0" anchor="ctr" anchorCtr="1">
            <a:normAutofit/>
          </a:bodyPr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27"/>
          </p:nvPr>
        </p:nvSpPr>
        <p:spPr bwMode="gray">
          <a:xfrm>
            <a:off x="4639163" y="1125538"/>
            <a:ext cx="4254012" cy="359817"/>
          </a:xfrm>
          <a:solidFill>
            <a:srgbClr val="409DAD"/>
          </a:solidFill>
          <a:ln w="12700">
            <a:solidFill>
              <a:srgbClr val="409DAD"/>
            </a:solidFill>
          </a:ln>
        </p:spPr>
        <p:txBody>
          <a:bodyPr vert="horz" lIns="0" tIns="0" rIns="0" bIns="0" rtlCol="0" anchor="ctr" anchorCtr="1">
            <a:normAutofit/>
          </a:bodyPr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joslas gom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Freeform 12"/>
          <p:cNvSpPr>
            <a:spLocks noChangeAspect="1"/>
          </p:cNvSpPr>
          <p:nvPr userDrawn="1"/>
        </p:nvSpPr>
        <p:spPr bwMode="gray">
          <a:xfrm>
            <a:off x="0" y="-22697"/>
            <a:ext cx="4835525" cy="5395913"/>
          </a:xfrm>
          <a:custGeom>
            <a:avLst/>
            <a:gdLst/>
            <a:ahLst/>
            <a:cxnLst>
              <a:cxn ang="0">
                <a:pos x="24671" y="0"/>
              </a:cxn>
              <a:cxn ang="0">
                <a:pos x="0" y="0"/>
              </a:cxn>
              <a:cxn ang="0">
                <a:pos x="0" y="27539"/>
              </a:cxn>
              <a:cxn ang="0">
                <a:pos x="16529" y="27539"/>
              </a:cxn>
              <a:cxn ang="0">
                <a:pos x="24671" y="0"/>
              </a:cxn>
            </a:cxnLst>
            <a:rect l="0" t="0" r="r" b="b"/>
            <a:pathLst>
              <a:path w="24671" h="27539">
                <a:moveTo>
                  <a:pt x="24671" y="0"/>
                </a:moveTo>
                <a:lnTo>
                  <a:pt x="0" y="0"/>
                </a:lnTo>
                <a:lnTo>
                  <a:pt x="0" y="27539"/>
                </a:lnTo>
                <a:lnTo>
                  <a:pt x="16529" y="27539"/>
                </a:lnTo>
                <a:lnTo>
                  <a:pt x="24671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defRPr/>
            </a:pPr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itle 9"/>
          <p:cNvSpPr>
            <a:spLocks noGrp="1"/>
          </p:cNvSpPr>
          <p:nvPr>
            <p:ph type="title"/>
          </p:nvPr>
        </p:nvSpPr>
        <p:spPr bwMode="gray">
          <a:xfrm>
            <a:off x="324000" y="1556792"/>
            <a:ext cx="3461923" cy="201622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dirty="0">
                <a:solidFill>
                  <a:schemeClr val="bg1"/>
                </a:solidFill>
                <a:latin typeface="+mj-lt"/>
              </a:defRPr>
            </a:lvl2pPr>
            <a:lvl3pPr>
              <a:defRPr lang="en-GB" sz="3000" b="1" dirty="0">
                <a:solidFill>
                  <a:schemeClr val="bg1"/>
                </a:solidFill>
                <a:latin typeface="+mj-lt"/>
              </a:defRPr>
            </a:lvl3pPr>
            <a:lvl4pPr>
              <a:defRPr lang="en-GB" sz="3000" b="1" dirty="0">
                <a:solidFill>
                  <a:schemeClr val="bg1"/>
                </a:solidFill>
                <a:latin typeface="+mj-lt"/>
              </a:defRPr>
            </a:lvl4pPr>
            <a:lvl5pPr>
              <a:defRPr lang="en-GB" sz="3000" b="1" dirty="0">
                <a:solidFill>
                  <a:schemeClr val="bg1"/>
                </a:solidFill>
                <a:latin typeface="+mj-lt"/>
              </a:defRPr>
            </a:lvl5pPr>
            <a:lvl6pPr>
              <a:defRPr lang="en-GB" sz="3000" b="1" dirty="0">
                <a:solidFill>
                  <a:schemeClr val="bg1"/>
                </a:solidFill>
                <a:latin typeface="+mj-lt"/>
              </a:defRPr>
            </a:lvl6pPr>
            <a:lvl7pPr>
              <a:defRPr lang="en-GB" sz="3000" b="1" dirty="0">
                <a:solidFill>
                  <a:schemeClr val="bg1"/>
                </a:solidFill>
                <a:latin typeface="+mj-lt"/>
              </a:defRPr>
            </a:lvl7pPr>
            <a:lvl8pPr>
              <a:defRPr lang="en-GB" sz="3000" b="1" dirty="0">
                <a:solidFill>
                  <a:schemeClr val="bg1"/>
                </a:solidFill>
                <a:latin typeface="+mj-lt"/>
              </a:defRPr>
            </a:lvl8pPr>
            <a:lvl9pPr>
              <a:defRPr sz="3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324000" y="3789040"/>
            <a:ext cx="3029875" cy="107982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8" name="Group 19"/>
          <p:cNvGrpSpPr>
            <a:grpSpLocks/>
          </p:cNvGrpSpPr>
          <p:nvPr userDrawn="1"/>
        </p:nvGrpSpPr>
        <p:grpSpPr bwMode="gray">
          <a:xfrm>
            <a:off x="128464" y="0"/>
            <a:ext cx="2735263" cy="1530350"/>
            <a:chOff x="68" y="0"/>
            <a:chExt cx="1723" cy="964"/>
          </a:xfrm>
        </p:grpSpPr>
        <p:sp>
          <p:nvSpPr>
            <p:cNvPr id="11" name="Freeform 8"/>
            <p:cNvSpPr>
              <a:spLocks noEditPoints="1"/>
            </p:cNvSpPr>
            <p:nvPr userDrawn="1"/>
          </p:nvSpPr>
          <p:spPr bwMode="gray">
            <a:xfrm>
              <a:off x="199" y="248"/>
              <a:ext cx="1423" cy="489"/>
            </a:xfrm>
            <a:custGeom>
              <a:avLst/>
              <a:gdLst>
                <a:gd name="T0" fmla="*/ 1974 w 4103"/>
                <a:gd name="T1" fmla="*/ 485 h 1409"/>
                <a:gd name="T2" fmla="*/ 2267 w 4103"/>
                <a:gd name="T3" fmla="*/ 697 h 1409"/>
                <a:gd name="T4" fmla="*/ 1655 w 4103"/>
                <a:gd name="T5" fmla="*/ 656 h 1409"/>
                <a:gd name="T6" fmla="*/ 1718 w 4103"/>
                <a:gd name="T7" fmla="*/ 424 h 1409"/>
                <a:gd name="T8" fmla="*/ 970 w 4103"/>
                <a:gd name="T9" fmla="*/ 697 h 1409"/>
                <a:gd name="T10" fmla="*/ 1169 w 4103"/>
                <a:gd name="T11" fmla="*/ 416 h 1409"/>
                <a:gd name="T12" fmla="*/ 719 w 4103"/>
                <a:gd name="T13" fmla="*/ 631 h 1409"/>
                <a:gd name="T14" fmla="*/ 751 w 4103"/>
                <a:gd name="T15" fmla="*/ 630 h 1409"/>
                <a:gd name="T16" fmla="*/ 202 w 4103"/>
                <a:gd name="T17" fmla="*/ 618 h 1409"/>
                <a:gd name="T18" fmla="*/ 180 w 4103"/>
                <a:gd name="T19" fmla="*/ 697 h 1409"/>
                <a:gd name="T20" fmla="*/ 1187 w 4103"/>
                <a:gd name="T21" fmla="*/ 416 h 1409"/>
                <a:gd name="T22" fmla="*/ 115 w 4103"/>
                <a:gd name="T23" fmla="*/ 906 h 1409"/>
                <a:gd name="T24" fmla="*/ 661 w 4103"/>
                <a:gd name="T25" fmla="*/ 715 h 1409"/>
                <a:gd name="T26" fmla="*/ 1145 w 4103"/>
                <a:gd name="T27" fmla="*/ 715 h 1409"/>
                <a:gd name="T28" fmla="*/ 1697 w 4103"/>
                <a:gd name="T29" fmla="*/ 863 h 1409"/>
                <a:gd name="T30" fmla="*/ 203 w 4103"/>
                <a:gd name="T31" fmla="*/ 1286 h 1409"/>
                <a:gd name="T32" fmla="*/ 250 w 4103"/>
                <a:gd name="T33" fmla="*/ 1328 h 1409"/>
                <a:gd name="T34" fmla="*/ 556 w 4103"/>
                <a:gd name="T35" fmla="*/ 1196 h 1409"/>
                <a:gd name="T36" fmla="*/ 340 w 4103"/>
                <a:gd name="T37" fmla="*/ 1196 h 1409"/>
                <a:gd name="T38" fmla="*/ 408 w 4103"/>
                <a:gd name="T39" fmla="*/ 1225 h 1409"/>
                <a:gd name="T40" fmla="*/ 514 w 4103"/>
                <a:gd name="T41" fmla="*/ 1225 h 1409"/>
                <a:gd name="T42" fmla="*/ 631 w 4103"/>
                <a:gd name="T43" fmla="*/ 1168 h 1409"/>
                <a:gd name="T44" fmla="*/ 794 w 4103"/>
                <a:gd name="T45" fmla="*/ 1220 h 1409"/>
                <a:gd name="T46" fmla="*/ 672 w 4103"/>
                <a:gd name="T47" fmla="*/ 1348 h 1409"/>
                <a:gd name="T48" fmla="*/ 847 w 4103"/>
                <a:gd name="T49" fmla="*/ 1359 h 1409"/>
                <a:gd name="T50" fmla="*/ 943 w 4103"/>
                <a:gd name="T51" fmla="*/ 1196 h 1409"/>
                <a:gd name="T52" fmla="*/ 1129 w 4103"/>
                <a:gd name="T53" fmla="*/ 1351 h 1409"/>
                <a:gd name="T54" fmla="*/ 1198 w 4103"/>
                <a:gd name="T55" fmla="*/ 1196 h 1409"/>
                <a:gd name="T56" fmla="*/ 1280 w 4103"/>
                <a:gd name="T57" fmla="*/ 1129 h 1409"/>
                <a:gd name="T58" fmla="*/ 1253 w 4103"/>
                <a:gd name="T59" fmla="*/ 1254 h 1409"/>
                <a:gd name="T60" fmla="*/ 1489 w 4103"/>
                <a:gd name="T61" fmla="*/ 1194 h 1409"/>
                <a:gd name="T62" fmla="*/ 1546 w 4103"/>
                <a:gd name="T63" fmla="*/ 1353 h 1409"/>
                <a:gd name="T64" fmla="*/ 1714 w 4103"/>
                <a:gd name="T65" fmla="*/ 1286 h 1409"/>
                <a:gd name="T66" fmla="*/ 1761 w 4103"/>
                <a:gd name="T67" fmla="*/ 1328 h 1409"/>
                <a:gd name="T68" fmla="*/ 1976 w 4103"/>
                <a:gd name="T69" fmla="*/ 1346 h 1409"/>
                <a:gd name="T70" fmla="*/ 1842 w 4103"/>
                <a:gd name="T71" fmla="*/ 1270 h 1409"/>
                <a:gd name="T72" fmla="*/ 1887 w 4103"/>
                <a:gd name="T73" fmla="*/ 1270 h 1409"/>
                <a:gd name="T74" fmla="*/ 2110 w 4103"/>
                <a:gd name="T75" fmla="*/ 1348 h 1409"/>
                <a:gd name="T76" fmla="*/ 87 w 4103"/>
                <a:gd name="T77" fmla="*/ 1221 h 1409"/>
                <a:gd name="T78" fmla="*/ 5 w 4103"/>
                <a:gd name="T79" fmla="*/ 1271 h 1409"/>
                <a:gd name="T80" fmla="*/ 2343 w 4103"/>
                <a:gd name="T81" fmla="*/ 1322 h 1409"/>
                <a:gd name="T82" fmla="*/ 2378 w 4103"/>
                <a:gd name="T83" fmla="*/ 1249 h 1409"/>
                <a:gd name="T84" fmla="*/ 2528 w 4103"/>
                <a:gd name="T85" fmla="*/ 1221 h 1409"/>
                <a:gd name="T86" fmla="*/ 2832 w 4103"/>
                <a:gd name="T87" fmla="*/ 1192 h 1409"/>
                <a:gd name="T88" fmla="*/ 2709 w 4103"/>
                <a:gd name="T89" fmla="*/ 1348 h 1409"/>
                <a:gd name="T90" fmla="*/ 2963 w 4103"/>
                <a:gd name="T91" fmla="*/ 1216 h 1409"/>
                <a:gd name="T92" fmla="*/ 2966 w 4103"/>
                <a:gd name="T93" fmla="*/ 1195 h 1409"/>
                <a:gd name="T94" fmla="*/ 3072 w 4103"/>
                <a:gd name="T95" fmla="*/ 1348 h 1409"/>
                <a:gd name="T96" fmla="*/ 3168 w 4103"/>
                <a:gd name="T97" fmla="*/ 1335 h 1409"/>
                <a:gd name="T98" fmla="*/ 3246 w 4103"/>
                <a:gd name="T99" fmla="*/ 1220 h 1409"/>
                <a:gd name="T100" fmla="*/ 3457 w 4103"/>
                <a:gd name="T101" fmla="*/ 1348 h 1409"/>
                <a:gd name="T102" fmla="*/ 3509 w 4103"/>
                <a:gd name="T103" fmla="*/ 1194 h 1409"/>
                <a:gd name="T104" fmla="*/ 3513 w 4103"/>
                <a:gd name="T105" fmla="*/ 1168 h 1409"/>
                <a:gd name="T106" fmla="*/ 3601 w 4103"/>
                <a:gd name="T107" fmla="*/ 1196 h 1409"/>
                <a:gd name="T108" fmla="*/ 3656 w 4103"/>
                <a:gd name="T109" fmla="*/ 1317 h 1409"/>
                <a:gd name="T110" fmla="*/ 3687 w 4103"/>
                <a:gd name="T111" fmla="*/ 1406 h 1409"/>
                <a:gd name="T112" fmla="*/ 3987 w 4103"/>
                <a:gd name="T113" fmla="*/ 1145 h 1409"/>
                <a:gd name="T114" fmla="*/ 4072 w 4103"/>
                <a:gd name="T115" fmla="*/ 1129 h 1409"/>
                <a:gd name="T116" fmla="*/ 3978 w 4103"/>
                <a:gd name="T117" fmla="*/ 1225 h 14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03"/>
                <a:gd name="T178" fmla="*/ 0 h 1409"/>
                <a:gd name="T179" fmla="*/ 4103 w 4103"/>
                <a:gd name="T180" fmla="*/ 1409 h 14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03" h="1409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gray">
            <a:xfrm>
              <a:off x="68" y="0"/>
              <a:ext cx="1723" cy="964"/>
            </a:xfrm>
            <a:custGeom>
              <a:avLst/>
              <a:gdLst>
                <a:gd name="T0" fmla="*/ 231 w 2268"/>
                <a:gd name="T1" fmla="*/ 327 h 1269"/>
                <a:gd name="T2" fmla="*/ 0 w 2268"/>
                <a:gd name="T3" fmla="*/ 327 h 1269"/>
                <a:gd name="T4" fmla="*/ 0 w 2268"/>
                <a:gd name="T5" fmla="*/ 0 h 1269"/>
                <a:gd name="T6" fmla="*/ 231 w 2268"/>
                <a:gd name="T7" fmla="*/ 0 h 1269"/>
                <a:gd name="T8" fmla="*/ 231 w 2268"/>
                <a:gd name="T9" fmla="*/ 327 h 1269"/>
                <a:gd name="T10" fmla="*/ 2268 w 2268"/>
                <a:gd name="T11" fmla="*/ 0 h 1269"/>
                <a:gd name="T12" fmla="*/ 2036 w 2268"/>
                <a:gd name="T13" fmla="*/ 0 h 1269"/>
                <a:gd name="T14" fmla="*/ 2036 w 2268"/>
                <a:gd name="T15" fmla="*/ 327 h 1269"/>
                <a:gd name="T16" fmla="*/ 2268 w 2268"/>
                <a:gd name="T17" fmla="*/ 327 h 1269"/>
                <a:gd name="T18" fmla="*/ 2268 w 2268"/>
                <a:gd name="T19" fmla="*/ 0 h 1269"/>
                <a:gd name="T20" fmla="*/ 231 w 2268"/>
                <a:gd name="T21" fmla="*/ 942 h 1269"/>
                <a:gd name="T22" fmla="*/ 0 w 2268"/>
                <a:gd name="T23" fmla="*/ 942 h 1269"/>
                <a:gd name="T24" fmla="*/ 0 w 2268"/>
                <a:gd name="T25" fmla="*/ 1269 h 1269"/>
                <a:gd name="T26" fmla="*/ 231 w 2268"/>
                <a:gd name="T27" fmla="*/ 1269 h 1269"/>
                <a:gd name="T28" fmla="*/ 231 w 2268"/>
                <a:gd name="T29" fmla="*/ 942 h 1269"/>
                <a:gd name="T30" fmla="*/ 2268 w 2268"/>
                <a:gd name="T31" fmla="*/ 942 h 1269"/>
                <a:gd name="T32" fmla="*/ 2036 w 2268"/>
                <a:gd name="T33" fmla="*/ 942 h 1269"/>
                <a:gd name="T34" fmla="*/ 2036 w 2268"/>
                <a:gd name="T35" fmla="*/ 1269 h 1269"/>
                <a:gd name="T36" fmla="*/ 2268 w 2268"/>
                <a:gd name="T37" fmla="*/ 1269 h 1269"/>
                <a:gd name="T38" fmla="*/ 2268 w 2268"/>
                <a:gd name="T39" fmla="*/ 942 h 1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8"/>
                <a:gd name="T61" fmla="*/ 0 h 1269"/>
                <a:gd name="T62" fmla="*/ 2268 w 2268"/>
                <a:gd name="T63" fmla="*/ 1269 h 12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8" h="1269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</p:grpSp>
      <p:pic>
        <p:nvPicPr>
          <p:cNvPr id="16" name="Picture 15"/>
          <p:cNvPicPr/>
          <p:nvPr userDrawn="1"/>
        </p:nvPicPr>
        <p:blipFill>
          <a:blip r:embed="rId3" cstate="print"/>
          <a:srcRect l="6924" t="40000" r="68195" b="36296"/>
          <a:stretch>
            <a:fillRect/>
          </a:stretch>
        </p:blipFill>
        <p:spPr bwMode="auto">
          <a:xfrm>
            <a:off x="2483768" y="980728"/>
            <a:ext cx="216023" cy="144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1"/>
          </p:nvPr>
        </p:nvSpPr>
        <p:spPr bwMode="gray">
          <a:xfrm>
            <a:off x="173526" y="1557337"/>
            <a:ext cx="4254012" cy="1944688"/>
          </a:xfrm>
          <a:solidFill>
            <a:schemeClr val="bg1"/>
          </a:solidFill>
          <a:ln w="12700">
            <a:solidFill>
              <a:srgbClr val="409DAD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22"/>
          </p:nvPr>
        </p:nvSpPr>
        <p:spPr bwMode="gray">
          <a:xfrm>
            <a:off x="4639162" y="1557337"/>
            <a:ext cx="4254012" cy="1944688"/>
          </a:xfrm>
          <a:solidFill>
            <a:schemeClr val="bg1"/>
          </a:solidFill>
          <a:ln w="12700">
            <a:solidFill>
              <a:srgbClr val="409DAD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5" name="Text Placeholder 20"/>
          <p:cNvSpPr>
            <a:spLocks noGrp="1"/>
          </p:cNvSpPr>
          <p:nvPr>
            <p:ph type="body" sz="quarter" idx="23"/>
          </p:nvPr>
        </p:nvSpPr>
        <p:spPr bwMode="gray">
          <a:xfrm>
            <a:off x="173526" y="4148137"/>
            <a:ext cx="4254012" cy="1944688"/>
          </a:xfrm>
          <a:solidFill>
            <a:srgbClr val="BFDEE4"/>
          </a:solidFill>
          <a:ln w="12700">
            <a:solidFill>
              <a:srgbClr val="409DAD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6" name="Text Placeholder 20"/>
          <p:cNvSpPr>
            <a:spLocks noGrp="1"/>
          </p:cNvSpPr>
          <p:nvPr>
            <p:ph type="body" sz="quarter" idx="24"/>
          </p:nvPr>
        </p:nvSpPr>
        <p:spPr bwMode="gray">
          <a:xfrm>
            <a:off x="4639162" y="4148137"/>
            <a:ext cx="4254012" cy="1944688"/>
          </a:xfrm>
          <a:solidFill>
            <a:srgbClr val="BFDEE4"/>
          </a:solidFill>
          <a:ln w="12700">
            <a:solidFill>
              <a:srgbClr val="409DAD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9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173526" y="1125538"/>
            <a:ext cx="4254012" cy="359817"/>
          </a:xfrm>
          <a:solidFill>
            <a:srgbClr val="409DAD"/>
          </a:solidFill>
          <a:ln w="12700">
            <a:solidFill>
              <a:srgbClr val="409DAD"/>
            </a:solidFill>
          </a:ln>
        </p:spPr>
        <p:txBody>
          <a:bodyPr vert="horz" lIns="0" tIns="0" rIns="0" bIns="0" rtlCol="0" anchor="ctr" anchorCtr="1">
            <a:normAutofit/>
          </a:bodyPr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27"/>
          </p:nvPr>
        </p:nvSpPr>
        <p:spPr bwMode="gray">
          <a:xfrm>
            <a:off x="4639163" y="1125538"/>
            <a:ext cx="4254012" cy="359817"/>
          </a:xfrm>
          <a:solidFill>
            <a:srgbClr val="409DAD"/>
          </a:solidFill>
          <a:ln w="12700">
            <a:solidFill>
              <a:srgbClr val="409DAD"/>
            </a:solidFill>
          </a:ln>
        </p:spPr>
        <p:txBody>
          <a:bodyPr vert="horz" lIns="0" tIns="0" rIns="0" bIns="0" rtlCol="0" anchor="ctr" anchorCtr="1">
            <a:normAutofit/>
          </a:bodyPr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31" name="Text Placeholder 20"/>
          <p:cNvSpPr>
            <a:spLocks noGrp="1"/>
          </p:cNvSpPr>
          <p:nvPr>
            <p:ph type="body" sz="quarter" idx="28"/>
          </p:nvPr>
        </p:nvSpPr>
        <p:spPr bwMode="gray">
          <a:xfrm>
            <a:off x="173526" y="3716339"/>
            <a:ext cx="4254012" cy="359817"/>
          </a:xfrm>
          <a:solidFill>
            <a:srgbClr val="409DAD"/>
          </a:solidFill>
          <a:ln w="12700">
            <a:solidFill>
              <a:srgbClr val="409DAD"/>
            </a:solidFill>
          </a:ln>
        </p:spPr>
        <p:txBody>
          <a:bodyPr vert="horz" lIns="0" tIns="0" rIns="0" bIns="0" rtlCol="0" anchor="ctr" anchorCtr="1">
            <a:normAutofit/>
          </a:bodyPr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32" name="Text Placeholder 20"/>
          <p:cNvSpPr>
            <a:spLocks noGrp="1"/>
          </p:cNvSpPr>
          <p:nvPr>
            <p:ph type="body" sz="quarter" idx="29"/>
          </p:nvPr>
        </p:nvSpPr>
        <p:spPr bwMode="gray">
          <a:xfrm>
            <a:off x="4639163" y="3716339"/>
            <a:ext cx="4254012" cy="359817"/>
          </a:xfrm>
          <a:solidFill>
            <a:srgbClr val="409DAD"/>
          </a:solidFill>
          <a:ln w="12700">
            <a:solidFill>
              <a:srgbClr val="409DAD"/>
            </a:solidFill>
          </a:ln>
        </p:spPr>
        <p:txBody>
          <a:bodyPr vert="horz" lIns="0" tIns="0" rIns="0" bIns="0" rtlCol="0" anchor="ctr" anchorCtr="1">
            <a:normAutofit/>
          </a:bodyPr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hart Placeholder 31"/>
          <p:cNvSpPr>
            <a:spLocks noGrp="1"/>
          </p:cNvSpPr>
          <p:nvPr>
            <p:ph type="chart" sz="quarter" idx="22"/>
          </p:nvPr>
        </p:nvSpPr>
        <p:spPr bwMode="gray">
          <a:xfrm>
            <a:off x="3172573" y="1125538"/>
            <a:ext cx="2724700" cy="237648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20"/>
          </p:nvPr>
        </p:nvSpPr>
        <p:spPr bwMode="gray">
          <a:xfrm>
            <a:off x="6168751" y="3716338"/>
            <a:ext cx="2723204" cy="237648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32" name="Chart Placeholder 31"/>
          <p:cNvSpPr>
            <a:spLocks noGrp="1"/>
          </p:cNvSpPr>
          <p:nvPr>
            <p:ph type="chart" sz="quarter" idx="21"/>
          </p:nvPr>
        </p:nvSpPr>
        <p:spPr bwMode="gray">
          <a:xfrm>
            <a:off x="6167254" y="1125538"/>
            <a:ext cx="2724700" cy="237648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3" name="Table Placeholder 12"/>
          <p:cNvSpPr>
            <a:spLocks noGrp="1"/>
          </p:cNvSpPr>
          <p:nvPr>
            <p:ph type="tbl" sz="quarter" idx="14"/>
          </p:nvPr>
        </p:nvSpPr>
        <p:spPr bwMode="gray">
          <a:xfrm>
            <a:off x="179388" y="1125538"/>
            <a:ext cx="2723204" cy="237648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 bwMode="gray">
          <a:xfrm>
            <a:off x="179388" y="3716338"/>
            <a:ext cx="2723204" cy="237648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8"/>
          </p:nvPr>
        </p:nvSpPr>
        <p:spPr bwMode="gray">
          <a:xfrm>
            <a:off x="3172573" y="3716338"/>
            <a:ext cx="2723204" cy="237648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 userDrawn="1"/>
        </p:nvGrpSpPr>
        <p:grpSpPr bwMode="gray">
          <a:xfrm>
            <a:off x="0" y="0"/>
            <a:ext cx="9144000" cy="6858001"/>
            <a:chOff x="0" y="0"/>
            <a:chExt cx="9144000" cy="6858001"/>
          </a:xfrm>
        </p:grpSpPr>
        <p:sp>
          <p:nvSpPr>
            <p:cNvPr id="6" name="Freeform 6"/>
            <p:cNvSpPr>
              <a:spLocks/>
            </p:cNvSpPr>
            <p:nvPr userDrawn="1"/>
          </p:nvSpPr>
          <p:spPr bwMode="gray">
            <a:xfrm>
              <a:off x="3397250" y="1116013"/>
              <a:ext cx="5746750" cy="5741988"/>
            </a:xfrm>
            <a:custGeom>
              <a:avLst/>
              <a:gdLst/>
              <a:ahLst/>
              <a:cxnLst>
                <a:cxn ang="0">
                  <a:pos x="0" y="3617"/>
                </a:cxn>
                <a:cxn ang="0">
                  <a:pos x="2549" y="3617"/>
                </a:cxn>
                <a:cxn ang="0">
                  <a:pos x="3620" y="0"/>
                </a:cxn>
                <a:cxn ang="0">
                  <a:pos x="1072" y="0"/>
                </a:cxn>
                <a:cxn ang="0">
                  <a:pos x="0" y="3617"/>
                </a:cxn>
              </a:cxnLst>
              <a:rect l="0" t="0" r="r" b="b"/>
              <a:pathLst>
                <a:path w="3620" h="3617">
                  <a:moveTo>
                    <a:pt x="0" y="3617"/>
                  </a:moveTo>
                  <a:lnTo>
                    <a:pt x="2549" y="3617"/>
                  </a:lnTo>
                  <a:lnTo>
                    <a:pt x="3620" y="0"/>
                  </a:lnTo>
                  <a:lnTo>
                    <a:pt x="1072" y="0"/>
                  </a:lnTo>
                  <a:lnTo>
                    <a:pt x="0" y="361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algn="l" defTabSz="914400" rtl="0" eaLnBrk="1" fontAlgn="base" latinLnBrk="0" hangingPunct="1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gray">
            <a:xfrm>
              <a:off x="7007225" y="6116638"/>
              <a:ext cx="2136775" cy="741363"/>
            </a:xfrm>
            <a:custGeom>
              <a:avLst/>
              <a:gdLst/>
              <a:ahLst/>
              <a:cxnLst>
                <a:cxn ang="0">
                  <a:pos x="0" y="467"/>
                </a:cxn>
                <a:cxn ang="0">
                  <a:pos x="1208" y="467"/>
                </a:cxn>
                <a:cxn ang="0">
                  <a:pos x="1346" y="0"/>
                </a:cxn>
                <a:cxn ang="0">
                  <a:pos x="138" y="0"/>
                </a:cxn>
                <a:cxn ang="0">
                  <a:pos x="0" y="467"/>
                </a:cxn>
              </a:cxnLst>
              <a:rect l="0" t="0" r="r" b="b"/>
              <a:pathLst>
                <a:path w="1346" h="467">
                  <a:moveTo>
                    <a:pt x="0" y="467"/>
                  </a:moveTo>
                  <a:lnTo>
                    <a:pt x="1208" y="467"/>
                  </a:lnTo>
                  <a:lnTo>
                    <a:pt x="1346" y="0"/>
                  </a:lnTo>
                  <a:lnTo>
                    <a:pt x="138" y="0"/>
                  </a:lnTo>
                  <a:lnTo>
                    <a:pt x="0" y="467"/>
                  </a:lnTo>
                  <a:close/>
                </a:path>
              </a:pathLst>
            </a:custGeom>
            <a:solidFill>
              <a:srgbClr val="00B0F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algn="ctr" defTabSz="914400" rtl="0" eaLnBrk="1" latinLnBrk="0" hangingPunct="1">
                <a:spcBef>
                  <a:spcPct val="50000"/>
                </a:spcBef>
                <a:defRPr/>
              </a:pPr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gray">
            <a:xfrm>
              <a:off x="1241425" y="4743450"/>
              <a:ext cx="2530475" cy="2114550"/>
            </a:xfrm>
            <a:custGeom>
              <a:avLst/>
              <a:gdLst/>
              <a:ahLst/>
              <a:cxnLst>
                <a:cxn ang="0">
                  <a:pos x="395" y="0"/>
                </a:cxn>
                <a:cxn ang="0">
                  <a:pos x="0" y="1332"/>
                </a:cxn>
                <a:cxn ang="0">
                  <a:pos x="1199" y="1332"/>
                </a:cxn>
                <a:cxn ang="0">
                  <a:pos x="1594" y="0"/>
                </a:cxn>
                <a:cxn ang="0">
                  <a:pos x="395" y="0"/>
                </a:cxn>
              </a:cxnLst>
              <a:rect l="0" t="0" r="r" b="b"/>
              <a:pathLst>
                <a:path w="1594" h="1332">
                  <a:moveTo>
                    <a:pt x="395" y="0"/>
                  </a:moveTo>
                  <a:lnTo>
                    <a:pt x="0" y="1332"/>
                  </a:lnTo>
                  <a:lnTo>
                    <a:pt x="1199" y="1332"/>
                  </a:lnTo>
                  <a:lnTo>
                    <a:pt x="1594" y="0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8099C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gray">
            <a:xfrm>
              <a:off x="1554163" y="0"/>
              <a:ext cx="4738688" cy="2343150"/>
            </a:xfrm>
            <a:custGeom>
              <a:avLst/>
              <a:gdLst/>
              <a:ahLst/>
              <a:cxnLst>
                <a:cxn ang="0">
                  <a:pos x="2548" y="1476"/>
                </a:cxn>
                <a:cxn ang="0">
                  <a:pos x="2985" y="0"/>
                </a:cxn>
                <a:cxn ang="0">
                  <a:pos x="437" y="0"/>
                </a:cxn>
                <a:cxn ang="0">
                  <a:pos x="0" y="1476"/>
                </a:cxn>
                <a:cxn ang="0">
                  <a:pos x="2548" y="1476"/>
                </a:cxn>
              </a:cxnLst>
              <a:rect l="0" t="0" r="r" b="b"/>
              <a:pathLst>
                <a:path w="2985" h="1476">
                  <a:moveTo>
                    <a:pt x="2548" y="1476"/>
                  </a:moveTo>
                  <a:lnTo>
                    <a:pt x="2985" y="0"/>
                  </a:lnTo>
                  <a:lnTo>
                    <a:pt x="437" y="0"/>
                  </a:lnTo>
                  <a:lnTo>
                    <a:pt x="0" y="1476"/>
                  </a:lnTo>
                  <a:lnTo>
                    <a:pt x="2548" y="147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algn="l" defTabSz="914400" rtl="0" eaLnBrk="1" fontAlgn="base" latinLnBrk="0" hangingPunct="1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gray">
            <a:xfrm>
              <a:off x="0" y="0"/>
              <a:ext cx="3898900" cy="5630863"/>
            </a:xfrm>
            <a:custGeom>
              <a:avLst/>
              <a:gdLst/>
              <a:ahLst/>
              <a:cxnLst>
                <a:cxn ang="0">
                  <a:pos x="2456" y="0"/>
                </a:cxn>
                <a:cxn ang="0">
                  <a:pos x="0" y="0"/>
                </a:cxn>
                <a:cxn ang="0">
                  <a:pos x="0" y="3547"/>
                </a:cxn>
                <a:cxn ang="0">
                  <a:pos x="1405" y="3547"/>
                </a:cxn>
                <a:cxn ang="0">
                  <a:pos x="2456" y="0"/>
                </a:cxn>
              </a:cxnLst>
              <a:rect l="0" t="0" r="r" b="b"/>
              <a:pathLst>
                <a:path w="2456" h="3547">
                  <a:moveTo>
                    <a:pt x="2456" y="0"/>
                  </a:moveTo>
                  <a:lnTo>
                    <a:pt x="0" y="0"/>
                  </a:lnTo>
                  <a:lnTo>
                    <a:pt x="0" y="3547"/>
                  </a:lnTo>
                  <a:lnTo>
                    <a:pt x="1405" y="3547"/>
                  </a:lnTo>
                  <a:lnTo>
                    <a:pt x="2456" y="0"/>
                  </a:lnTo>
                  <a:close/>
                </a:path>
              </a:pathLst>
            </a:custGeom>
            <a:solidFill>
              <a:srgbClr val="BFCCE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gray">
            <a:xfrm>
              <a:off x="0" y="2343150"/>
              <a:ext cx="1554163" cy="45148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44"/>
                </a:cxn>
                <a:cxn ang="0">
                  <a:pos x="137" y="2844"/>
                </a:cxn>
                <a:cxn ang="0">
                  <a:pos x="979" y="0"/>
                </a:cxn>
                <a:cxn ang="0">
                  <a:pos x="0" y="0"/>
                </a:cxn>
              </a:cxnLst>
              <a:rect l="0" t="0" r="r" b="b"/>
              <a:pathLst>
                <a:path w="979" h="2844">
                  <a:moveTo>
                    <a:pt x="0" y="0"/>
                  </a:moveTo>
                  <a:lnTo>
                    <a:pt x="0" y="2844"/>
                  </a:lnTo>
                  <a:lnTo>
                    <a:pt x="137" y="2844"/>
                  </a:lnTo>
                  <a:lnTo>
                    <a:pt x="9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AF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914400" rtl="0" eaLnBrk="1" latinLnBrk="0" hangingPunct="1"/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gray">
            <a:xfrm>
              <a:off x="7007225" y="6116638"/>
              <a:ext cx="655638" cy="741363"/>
            </a:xfrm>
            <a:custGeom>
              <a:avLst/>
              <a:gdLst/>
              <a:ahLst/>
              <a:cxnLst>
                <a:cxn ang="0">
                  <a:pos x="413" y="0"/>
                </a:cxn>
                <a:cxn ang="0">
                  <a:pos x="138" y="0"/>
                </a:cxn>
                <a:cxn ang="0">
                  <a:pos x="0" y="467"/>
                </a:cxn>
                <a:cxn ang="0">
                  <a:pos x="275" y="467"/>
                </a:cxn>
                <a:cxn ang="0">
                  <a:pos x="413" y="0"/>
                </a:cxn>
              </a:cxnLst>
              <a:rect l="0" t="0" r="r" b="b"/>
              <a:pathLst>
                <a:path w="413" h="467">
                  <a:moveTo>
                    <a:pt x="413" y="0"/>
                  </a:moveTo>
                  <a:lnTo>
                    <a:pt x="138" y="0"/>
                  </a:lnTo>
                  <a:lnTo>
                    <a:pt x="0" y="467"/>
                  </a:lnTo>
                  <a:lnTo>
                    <a:pt x="275" y="467"/>
                  </a:lnTo>
                  <a:lnTo>
                    <a:pt x="413" y="0"/>
                  </a:lnTo>
                  <a:close/>
                </a:path>
              </a:pathLst>
            </a:custGeom>
            <a:solidFill>
              <a:srgbClr val="00338D">
                <a:alpha val="95000"/>
              </a:srgb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algn="ctr" defTabSz="914400" rtl="0" eaLnBrk="1" latinLnBrk="0" hangingPunct="1">
                <a:spcBef>
                  <a:spcPct val="50000"/>
                </a:spcBef>
                <a:defRPr/>
              </a:pPr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gray">
            <a:xfrm>
              <a:off x="4735513" y="1116013"/>
              <a:ext cx="1227138" cy="1227138"/>
            </a:xfrm>
            <a:custGeom>
              <a:avLst/>
              <a:gdLst/>
              <a:ahLst/>
              <a:cxnLst>
                <a:cxn ang="0">
                  <a:pos x="773" y="0"/>
                </a:cxn>
                <a:cxn ang="0">
                  <a:pos x="229" y="0"/>
                </a:cxn>
                <a:cxn ang="0">
                  <a:pos x="0" y="773"/>
                </a:cxn>
                <a:cxn ang="0">
                  <a:pos x="544" y="773"/>
                </a:cxn>
                <a:cxn ang="0">
                  <a:pos x="773" y="0"/>
                </a:cxn>
              </a:cxnLst>
              <a:rect l="0" t="0" r="r" b="b"/>
              <a:pathLst>
                <a:path w="773" h="773">
                  <a:moveTo>
                    <a:pt x="773" y="0"/>
                  </a:moveTo>
                  <a:lnTo>
                    <a:pt x="229" y="0"/>
                  </a:lnTo>
                  <a:lnTo>
                    <a:pt x="0" y="773"/>
                  </a:lnTo>
                  <a:lnTo>
                    <a:pt x="544" y="773"/>
                  </a:lnTo>
                  <a:lnTo>
                    <a:pt x="773" y="0"/>
                  </a:lnTo>
                  <a:close/>
                </a:path>
              </a:pathLst>
            </a:custGeom>
            <a:solidFill>
              <a:srgbClr val="00257A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algn="l" defTabSz="914400" rtl="0" eaLnBrk="1" latinLnBrk="0" hangingPunct="1">
                <a:spcBef>
                  <a:spcPct val="50000"/>
                </a:spcBef>
                <a:defRPr/>
              </a:pPr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gray">
            <a:xfrm>
              <a:off x="1604963" y="4743450"/>
              <a:ext cx="889000" cy="887413"/>
            </a:xfrm>
            <a:custGeom>
              <a:avLst/>
              <a:gdLst/>
              <a:ahLst/>
              <a:cxnLst>
                <a:cxn ang="0">
                  <a:pos x="0" y="559"/>
                </a:cxn>
                <a:cxn ang="0">
                  <a:pos x="394" y="559"/>
                </a:cxn>
                <a:cxn ang="0">
                  <a:pos x="560" y="0"/>
                </a:cxn>
                <a:cxn ang="0">
                  <a:pos x="166" y="0"/>
                </a:cxn>
                <a:cxn ang="0">
                  <a:pos x="0" y="559"/>
                </a:cxn>
              </a:cxnLst>
              <a:rect l="0" t="0" r="r" b="b"/>
              <a:pathLst>
                <a:path w="560" h="559">
                  <a:moveTo>
                    <a:pt x="0" y="559"/>
                  </a:moveTo>
                  <a:lnTo>
                    <a:pt x="394" y="559"/>
                  </a:lnTo>
                  <a:lnTo>
                    <a:pt x="560" y="0"/>
                  </a:lnTo>
                  <a:lnTo>
                    <a:pt x="166" y="0"/>
                  </a:lnTo>
                  <a:lnTo>
                    <a:pt x="0" y="559"/>
                  </a:lnTo>
                  <a:close/>
                </a:path>
              </a:pathLst>
            </a:custGeom>
            <a:solidFill>
              <a:srgbClr val="4066AA">
                <a:alpha val="95000"/>
              </a:srgb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algn="ctr" defTabSz="914400" rtl="0" eaLnBrk="1" latinLnBrk="0" hangingPunct="1">
                <a:spcBef>
                  <a:spcPct val="50000"/>
                </a:spcBef>
                <a:defRPr/>
              </a:pPr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15"/>
            <p:cNvSpPr>
              <a:spLocks/>
            </p:cNvSpPr>
            <p:nvPr userDrawn="1"/>
          </p:nvSpPr>
          <p:spPr bwMode="gray">
            <a:xfrm>
              <a:off x="1554163" y="0"/>
              <a:ext cx="2344738" cy="2343150"/>
            </a:xfrm>
            <a:custGeom>
              <a:avLst/>
              <a:gdLst/>
              <a:ahLst/>
              <a:cxnLst>
                <a:cxn ang="0">
                  <a:pos x="437" y="0"/>
                </a:cxn>
                <a:cxn ang="0">
                  <a:pos x="0" y="1476"/>
                </a:cxn>
                <a:cxn ang="0">
                  <a:pos x="1040" y="1476"/>
                </a:cxn>
                <a:cxn ang="0">
                  <a:pos x="1477" y="0"/>
                </a:cxn>
                <a:cxn ang="0">
                  <a:pos x="437" y="0"/>
                </a:cxn>
              </a:cxnLst>
              <a:rect l="0" t="0" r="r" b="b"/>
              <a:pathLst>
                <a:path w="1477" h="1476">
                  <a:moveTo>
                    <a:pt x="437" y="0"/>
                  </a:moveTo>
                  <a:lnTo>
                    <a:pt x="0" y="1476"/>
                  </a:lnTo>
                  <a:lnTo>
                    <a:pt x="1040" y="1476"/>
                  </a:lnTo>
                  <a:lnTo>
                    <a:pt x="1477" y="0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rgbClr val="4066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Freeform 16"/>
            <p:cNvSpPr>
              <a:spLocks/>
            </p:cNvSpPr>
            <p:nvPr userDrawn="1"/>
          </p:nvSpPr>
          <p:spPr bwMode="gray">
            <a:xfrm>
              <a:off x="0" y="2343150"/>
              <a:ext cx="1554163" cy="32877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71"/>
                </a:cxn>
                <a:cxn ang="0">
                  <a:pos x="366" y="2071"/>
                </a:cxn>
                <a:cxn ang="0">
                  <a:pos x="979" y="0"/>
                </a:cxn>
                <a:cxn ang="0">
                  <a:pos x="0" y="0"/>
                </a:cxn>
              </a:cxnLst>
              <a:rect l="0" t="0" r="r" b="b"/>
              <a:pathLst>
                <a:path w="979" h="2071">
                  <a:moveTo>
                    <a:pt x="0" y="0"/>
                  </a:moveTo>
                  <a:lnTo>
                    <a:pt x="0" y="2071"/>
                  </a:lnTo>
                  <a:lnTo>
                    <a:pt x="366" y="2071"/>
                  </a:lnTo>
                  <a:lnTo>
                    <a:pt x="9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99C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914400" rtl="0" eaLnBrk="1" latinLnBrk="0" hangingPunct="1"/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8" name="Title 7"/>
          <p:cNvSpPr>
            <a:spLocks noGrp="1"/>
          </p:cNvSpPr>
          <p:nvPr userDrawn="1">
            <p:ph type="title"/>
          </p:nvPr>
        </p:nvSpPr>
        <p:spPr bwMode="gray">
          <a:xfrm>
            <a:off x="4932040" y="2708920"/>
            <a:ext cx="3168352" cy="165618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GB" sz="3000" b="1" kern="1200" noProof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2pPr>
            <a:lvl3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3pPr>
            <a:lvl4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4pPr>
            <a:lvl5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5pPr>
            <a:lvl6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6pPr>
            <a:lvl7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7pPr>
            <a:lvl8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8pPr>
            <a:lvl9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9pPr>
          </a:lstStyle>
          <a:p>
            <a:pPr lvl="0" algn="l" defTabSz="914400" rtl="0" eaLnBrk="1" fontAlgn="base" latinLnBrk="0" hangingPunct="1">
              <a:spcBef>
                <a:spcPct val="40000"/>
              </a:spcBef>
              <a:spcAft>
                <a:spcPct val="0"/>
              </a:spcAft>
              <a:buNone/>
            </a:pPr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 userDrawn="1">
            <p:ph type="body" sz="quarter" idx="10"/>
          </p:nvPr>
        </p:nvSpPr>
        <p:spPr bwMode="gray">
          <a:xfrm>
            <a:off x="4932362" y="4509120"/>
            <a:ext cx="2807989" cy="108011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lvl1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lvl="0" indent="0" algn="l" defTabSz="914400" rtl="0" eaLnBrk="1" fontAlgn="base" latinLnBrk="0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1"/>
          <p:cNvSpPr>
            <a:spLocks noChangeAspect="1"/>
          </p:cNvSpPr>
          <p:nvPr userDrawn="1"/>
        </p:nvSpPr>
        <p:spPr bwMode="gray">
          <a:xfrm>
            <a:off x="0" y="0"/>
            <a:ext cx="6475236" cy="6858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9877"/>
              </a:cxn>
              <a:cxn ang="0">
                <a:pos x="19370" y="29877"/>
              </a:cxn>
              <a:cxn ang="0">
                <a:pos x="28205" y="0"/>
              </a:cxn>
              <a:cxn ang="0">
                <a:pos x="0" y="0"/>
              </a:cxn>
            </a:cxnLst>
            <a:rect l="0" t="0" r="r" b="b"/>
            <a:pathLst>
              <a:path w="28205" h="29877">
                <a:moveTo>
                  <a:pt x="0" y="0"/>
                </a:moveTo>
                <a:lnTo>
                  <a:pt x="0" y="29877"/>
                </a:lnTo>
                <a:lnTo>
                  <a:pt x="19370" y="29877"/>
                </a:lnTo>
                <a:lnTo>
                  <a:pt x="28205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defRPr/>
            </a:pPr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 bwMode="gray">
          <a:xfrm>
            <a:off x="323528" y="1340768"/>
            <a:ext cx="5112568" cy="208823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GB" sz="3000" b="1" kern="1200" noProof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2pPr>
            <a:lvl3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3pPr>
            <a:lvl4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4pPr>
            <a:lvl5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5pPr>
            <a:lvl6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6pPr>
            <a:lvl7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7pPr>
            <a:lvl8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8pPr>
            <a:lvl9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9pPr>
          </a:lstStyle>
          <a:p>
            <a:pPr lvl="0" algn="l" defTabSz="914400" rtl="0" eaLnBrk="1" fontAlgn="base" latinLnBrk="0" hangingPunct="1">
              <a:spcBef>
                <a:spcPct val="40000"/>
              </a:spcBef>
              <a:spcAft>
                <a:spcPct val="0"/>
              </a:spcAft>
              <a:buNone/>
            </a:pPr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 bwMode="gray">
          <a:xfrm>
            <a:off x="323528" y="3645025"/>
            <a:ext cx="4752528" cy="100811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lvl1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lvl="0" indent="0" algn="l" defTabSz="914400" rtl="0" eaLnBrk="1" fontAlgn="base" latinLnBrk="0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divider">
    <p:bg>
      <p:bgPr>
        <a:solidFill>
          <a:srgbClr val="BABB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ARDROOM PPL compressed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Freeform 5"/>
          <p:cNvSpPr>
            <a:spLocks noChangeAspect="1"/>
          </p:cNvSpPr>
          <p:nvPr userDrawn="1"/>
        </p:nvSpPr>
        <p:spPr bwMode="gray">
          <a:xfrm>
            <a:off x="0" y="4521200"/>
            <a:ext cx="4537075" cy="2336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2503"/>
              </a:cxn>
              <a:cxn ang="0">
                <a:pos x="20575" y="12503"/>
              </a:cxn>
              <a:cxn ang="0">
                <a:pos x="24277" y="0"/>
              </a:cxn>
              <a:cxn ang="0">
                <a:pos x="0" y="0"/>
              </a:cxn>
            </a:cxnLst>
            <a:rect l="0" t="0" r="r" b="b"/>
            <a:pathLst>
              <a:path w="24277" h="12503">
                <a:moveTo>
                  <a:pt x="0" y="0"/>
                </a:moveTo>
                <a:lnTo>
                  <a:pt x="0" y="12503"/>
                </a:lnTo>
                <a:lnTo>
                  <a:pt x="20575" y="12503"/>
                </a:lnTo>
                <a:lnTo>
                  <a:pt x="2427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endParaRPr lang="en-GB" sz="1200" kern="1200" dirty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 bwMode="gray">
          <a:xfrm>
            <a:off x="323528" y="4941168"/>
            <a:ext cx="3600400" cy="158417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GB" sz="3000" b="1" kern="1200" noProof="0" dirty="0" smtClean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2pPr>
            <a:lvl3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3pPr>
            <a:lvl4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4pPr>
            <a:lvl5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5pPr>
            <a:lvl6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6pPr>
            <a:lvl7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7pPr>
            <a:lvl8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8pPr>
            <a:lvl9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9pPr>
          </a:lstStyle>
          <a:p>
            <a:pPr lvl="0" algn="l" defTabSz="914400" rtl="0" eaLnBrk="1" fontAlgn="base" latinLnBrk="0" hangingPunct="1">
              <a:spcBef>
                <a:spcPct val="40000"/>
              </a:spcBef>
              <a:spcAft>
                <a:spcPct val="0"/>
              </a:spcAft>
              <a:buNone/>
            </a:pPr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APTOP GUY compressed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sp>
        <p:nvSpPr>
          <p:cNvPr id="9" name="Freeform 9"/>
          <p:cNvSpPr>
            <a:spLocks noChangeAspect="1"/>
          </p:cNvSpPr>
          <p:nvPr userDrawn="1"/>
        </p:nvSpPr>
        <p:spPr bwMode="ltGray">
          <a:xfrm>
            <a:off x="0" y="0"/>
            <a:ext cx="4833938" cy="5400675"/>
          </a:xfrm>
          <a:custGeom>
            <a:avLst/>
            <a:gdLst/>
            <a:ahLst/>
            <a:cxnLst>
              <a:cxn ang="0">
                <a:pos x="17951" y="0"/>
              </a:cxn>
              <a:cxn ang="0">
                <a:pos x="0" y="0"/>
              </a:cxn>
              <a:cxn ang="0">
                <a:pos x="0" y="20057"/>
              </a:cxn>
              <a:cxn ang="0">
                <a:pos x="12022" y="20057"/>
              </a:cxn>
              <a:cxn ang="0">
                <a:pos x="17951" y="0"/>
              </a:cxn>
            </a:cxnLst>
            <a:rect l="0" t="0" r="r" b="b"/>
            <a:pathLst>
              <a:path w="17951" h="20057">
                <a:moveTo>
                  <a:pt x="17951" y="0"/>
                </a:moveTo>
                <a:lnTo>
                  <a:pt x="0" y="0"/>
                </a:lnTo>
                <a:lnTo>
                  <a:pt x="0" y="20057"/>
                </a:lnTo>
                <a:lnTo>
                  <a:pt x="12022" y="20057"/>
                </a:lnTo>
                <a:lnTo>
                  <a:pt x="17951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defRPr/>
            </a:pPr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 bwMode="gray">
          <a:xfrm>
            <a:off x="323528" y="1412776"/>
            <a:ext cx="3744416" cy="115212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GB" sz="3000" b="1" kern="1200" noProof="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2pPr>
            <a:lvl3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3pPr>
            <a:lvl4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4pPr>
            <a:lvl5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5pPr>
            <a:lvl6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6pPr>
            <a:lvl7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7pPr>
            <a:lvl8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8pPr>
            <a:lvl9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9pPr>
          </a:lstStyle>
          <a:p>
            <a:pPr lvl="0" algn="l" defTabSz="914400" rtl="0" eaLnBrk="1" fontAlgn="base" latinLnBrk="0" hangingPunct="1">
              <a:spcBef>
                <a:spcPct val="40000"/>
              </a:spcBef>
              <a:spcAft>
                <a:spcPct val="0"/>
              </a:spcAft>
              <a:buNone/>
            </a:pPr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23850" y="2708275"/>
            <a:ext cx="3384550" cy="9366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lvl1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lvl="0" indent="0" algn="l" defTabSz="914400" rtl="0" eaLnBrk="1" fontAlgn="base" latinLnBrk="0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>
            <a:spLocks noChangeAspect="1"/>
          </p:cNvSpPr>
          <p:nvPr userDrawn="1"/>
        </p:nvSpPr>
        <p:spPr bwMode="gray">
          <a:xfrm>
            <a:off x="0" y="0"/>
            <a:ext cx="4833938" cy="5400675"/>
          </a:xfrm>
          <a:custGeom>
            <a:avLst/>
            <a:gdLst/>
            <a:ahLst/>
            <a:cxnLst>
              <a:cxn ang="0">
                <a:pos x="17951" y="0"/>
              </a:cxn>
              <a:cxn ang="0">
                <a:pos x="0" y="0"/>
              </a:cxn>
              <a:cxn ang="0">
                <a:pos x="0" y="20057"/>
              </a:cxn>
              <a:cxn ang="0">
                <a:pos x="12022" y="20057"/>
              </a:cxn>
              <a:cxn ang="0">
                <a:pos x="17951" y="0"/>
              </a:cxn>
            </a:cxnLst>
            <a:rect l="0" t="0" r="r" b="b"/>
            <a:pathLst>
              <a:path w="17951" h="20057">
                <a:moveTo>
                  <a:pt x="17951" y="0"/>
                </a:moveTo>
                <a:lnTo>
                  <a:pt x="0" y="0"/>
                </a:lnTo>
                <a:lnTo>
                  <a:pt x="0" y="20057"/>
                </a:lnTo>
                <a:lnTo>
                  <a:pt x="12022" y="20057"/>
                </a:lnTo>
                <a:lnTo>
                  <a:pt x="17951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defRPr/>
            </a:pPr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 bwMode="gray">
          <a:xfrm>
            <a:off x="323528" y="1412776"/>
            <a:ext cx="3744416" cy="115212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GB" sz="3000" b="1" kern="1200" noProof="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2pPr>
            <a:lvl3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3pPr>
            <a:lvl4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4pPr>
            <a:lvl5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5pPr>
            <a:lvl6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6pPr>
            <a:lvl7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7pPr>
            <a:lvl8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8pPr>
            <a:lvl9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9pPr>
          </a:lstStyle>
          <a:p>
            <a:pPr lvl="0" algn="l" defTabSz="914400" rtl="0" eaLnBrk="1" fontAlgn="base" latinLnBrk="0" hangingPunct="1">
              <a:spcBef>
                <a:spcPct val="40000"/>
              </a:spcBef>
              <a:spcAft>
                <a:spcPct val="0"/>
              </a:spcAft>
              <a:buNone/>
            </a:pPr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 bwMode="gray">
          <a:xfrm>
            <a:off x="323850" y="2708275"/>
            <a:ext cx="3384550" cy="9366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lvl1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lvl="0" indent="0" algn="l" defTabSz="914400" rtl="0" eaLnBrk="1" fontAlgn="base" latinLnBrk="0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8"/>
          <p:cNvSpPr>
            <a:spLocks noChangeAspect="1"/>
          </p:cNvSpPr>
          <p:nvPr userDrawn="1"/>
        </p:nvSpPr>
        <p:spPr bwMode="gray">
          <a:xfrm>
            <a:off x="0" y="0"/>
            <a:ext cx="4833938" cy="3217863"/>
          </a:xfrm>
          <a:custGeom>
            <a:avLst/>
            <a:gdLst/>
            <a:ahLst/>
            <a:cxnLst>
              <a:cxn ang="0">
                <a:pos x="13230" y="10963"/>
              </a:cxn>
              <a:cxn ang="0">
                <a:pos x="16471" y="0"/>
              </a:cxn>
              <a:cxn ang="0">
                <a:pos x="0" y="0"/>
              </a:cxn>
              <a:cxn ang="0">
                <a:pos x="0" y="10963"/>
              </a:cxn>
              <a:cxn ang="0">
                <a:pos x="13230" y="10963"/>
              </a:cxn>
            </a:cxnLst>
            <a:rect l="0" t="0" r="r" b="b"/>
            <a:pathLst>
              <a:path w="16471" h="10963">
                <a:moveTo>
                  <a:pt x="13230" y="10963"/>
                </a:moveTo>
                <a:lnTo>
                  <a:pt x="16471" y="0"/>
                </a:lnTo>
                <a:lnTo>
                  <a:pt x="0" y="0"/>
                </a:lnTo>
                <a:lnTo>
                  <a:pt x="0" y="10963"/>
                </a:lnTo>
                <a:lnTo>
                  <a:pt x="13230" y="10963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defRPr/>
            </a:pPr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23528" y="3716338"/>
            <a:ext cx="3528392" cy="237648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lvl1pPr>
              <a:defRPr lang="en-US" sz="1200" b="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sz="1200"/>
            </a:lvl2pPr>
            <a:lvl3pPr>
              <a:defRPr lang="en-US" sz="1200" b="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200" b="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200" b="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lang="en-US" sz="1200" b="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>
              <a:defRPr lang="en-US" sz="1200" b="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>
              <a:defRPr lang="en-US" sz="1200" b="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>
              <a:defRPr lang="en-US" sz="1200" b="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lvl="0" indent="0" algn="l" defTabSz="914400" rtl="0" eaLnBrk="1" fontAlgn="base" latinLnBrk="0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grpSp>
        <p:nvGrpSpPr>
          <p:cNvPr id="7" name="Group 19"/>
          <p:cNvGrpSpPr>
            <a:grpSpLocks/>
          </p:cNvGrpSpPr>
          <p:nvPr userDrawn="1"/>
        </p:nvGrpSpPr>
        <p:grpSpPr bwMode="gray">
          <a:xfrm>
            <a:off x="128464" y="0"/>
            <a:ext cx="2735263" cy="1530350"/>
            <a:chOff x="68" y="0"/>
            <a:chExt cx="1723" cy="964"/>
          </a:xfrm>
        </p:grpSpPr>
        <p:sp>
          <p:nvSpPr>
            <p:cNvPr id="8" name="Freeform 8"/>
            <p:cNvSpPr>
              <a:spLocks noEditPoints="1"/>
            </p:cNvSpPr>
            <p:nvPr userDrawn="1"/>
          </p:nvSpPr>
          <p:spPr bwMode="gray">
            <a:xfrm>
              <a:off x="199" y="248"/>
              <a:ext cx="1423" cy="489"/>
            </a:xfrm>
            <a:custGeom>
              <a:avLst/>
              <a:gdLst>
                <a:gd name="T0" fmla="*/ 1974 w 4103"/>
                <a:gd name="T1" fmla="*/ 485 h 1409"/>
                <a:gd name="T2" fmla="*/ 2267 w 4103"/>
                <a:gd name="T3" fmla="*/ 697 h 1409"/>
                <a:gd name="T4" fmla="*/ 1655 w 4103"/>
                <a:gd name="T5" fmla="*/ 656 h 1409"/>
                <a:gd name="T6" fmla="*/ 1718 w 4103"/>
                <a:gd name="T7" fmla="*/ 424 h 1409"/>
                <a:gd name="T8" fmla="*/ 970 w 4103"/>
                <a:gd name="T9" fmla="*/ 697 h 1409"/>
                <a:gd name="T10" fmla="*/ 1169 w 4103"/>
                <a:gd name="T11" fmla="*/ 416 h 1409"/>
                <a:gd name="T12" fmla="*/ 719 w 4103"/>
                <a:gd name="T13" fmla="*/ 631 h 1409"/>
                <a:gd name="T14" fmla="*/ 751 w 4103"/>
                <a:gd name="T15" fmla="*/ 630 h 1409"/>
                <a:gd name="T16" fmla="*/ 202 w 4103"/>
                <a:gd name="T17" fmla="*/ 618 h 1409"/>
                <a:gd name="T18" fmla="*/ 180 w 4103"/>
                <a:gd name="T19" fmla="*/ 697 h 1409"/>
                <a:gd name="T20" fmla="*/ 1187 w 4103"/>
                <a:gd name="T21" fmla="*/ 416 h 1409"/>
                <a:gd name="T22" fmla="*/ 115 w 4103"/>
                <a:gd name="T23" fmla="*/ 906 h 1409"/>
                <a:gd name="T24" fmla="*/ 661 w 4103"/>
                <a:gd name="T25" fmla="*/ 715 h 1409"/>
                <a:gd name="T26" fmla="*/ 1145 w 4103"/>
                <a:gd name="T27" fmla="*/ 715 h 1409"/>
                <a:gd name="T28" fmla="*/ 1697 w 4103"/>
                <a:gd name="T29" fmla="*/ 863 h 1409"/>
                <a:gd name="T30" fmla="*/ 203 w 4103"/>
                <a:gd name="T31" fmla="*/ 1286 h 1409"/>
                <a:gd name="T32" fmla="*/ 250 w 4103"/>
                <a:gd name="T33" fmla="*/ 1328 h 1409"/>
                <a:gd name="T34" fmla="*/ 556 w 4103"/>
                <a:gd name="T35" fmla="*/ 1196 h 1409"/>
                <a:gd name="T36" fmla="*/ 340 w 4103"/>
                <a:gd name="T37" fmla="*/ 1196 h 1409"/>
                <a:gd name="T38" fmla="*/ 408 w 4103"/>
                <a:gd name="T39" fmla="*/ 1225 h 1409"/>
                <a:gd name="T40" fmla="*/ 514 w 4103"/>
                <a:gd name="T41" fmla="*/ 1225 h 1409"/>
                <a:gd name="T42" fmla="*/ 631 w 4103"/>
                <a:gd name="T43" fmla="*/ 1168 h 1409"/>
                <a:gd name="T44" fmla="*/ 794 w 4103"/>
                <a:gd name="T45" fmla="*/ 1220 h 1409"/>
                <a:gd name="T46" fmla="*/ 672 w 4103"/>
                <a:gd name="T47" fmla="*/ 1348 h 1409"/>
                <a:gd name="T48" fmla="*/ 847 w 4103"/>
                <a:gd name="T49" fmla="*/ 1359 h 1409"/>
                <a:gd name="T50" fmla="*/ 943 w 4103"/>
                <a:gd name="T51" fmla="*/ 1196 h 1409"/>
                <a:gd name="T52" fmla="*/ 1129 w 4103"/>
                <a:gd name="T53" fmla="*/ 1351 h 1409"/>
                <a:gd name="T54" fmla="*/ 1198 w 4103"/>
                <a:gd name="T55" fmla="*/ 1196 h 1409"/>
                <a:gd name="T56" fmla="*/ 1280 w 4103"/>
                <a:gd name="T57" fmla="*/ 1129 h 1409"/>
                <a:gd name="T58" fmla="*/ 1253 w 4103"/>
                <a:gd name="T59" fmla="*/ 1254 h 1409"/>
                <a:gd name="T60" fmla="*/ 1489 w 4103"/>
                <a:gd name="T61" fmla="*/ 1194 h 1409"/>
                <a:gd name="T62" fmla="*/ 1546 w 4103"/>
                <a:gd name="T63" fmla="*/ 1353 h 1409"/>
                <a:gd name="T64" fmla="*/ 1714 w 4103"/>
                <a:gd name="T65" fmla="*/ 1286 h 1409"/>
                <a:gd name="T66" fmla="*/ 1761 w 4103"/>
                <a:gd name="T67" fmla="*/ 1328 h 1409"/>
                <a:gd name="T68" fmla="*/ 1976 w 4103"/>
                <a:gd name="T69" fmla="*/ 1346 h 1409"/>
                <a:gd name="T70" fmla="*/ 1842 w 4103"/>
                <a:gd name="T71" fmla="*/ 1270 h 1409"/>
                <a:gd name="T72" fmla="*/ 1887 w 4103"/>
                <a:gd name="T73" fmla="*/ 1270 h 1409"/>
                <a:gd name="T74" fmla="*/ 2110 w 4103"/>
                <a:gd name="T75" fmla="*/ 1348 h 1409"/>
                <a:gd name="T76" fmla="*/ 87 w 4103"/>
                <a:gd name="T77" fmla="*/ 1221 h 1409"/>
                <a:gd name="T78" fmla="*/ 5 w 4103"/>
                <a:gd name="T79" fmla="*/ 1271 h 1409"/>
                <a:gd name="T80" fmla="*/ 2343 w 4103"/>
                <a:gd name="T81" fmla="*/ 1322 h 1409"/>
                <a:gd name="T82" fmla="*/ 2378 w 4103"/>
                <a:gd name="T83" fmla="*/ 1249 h 1409"/>
                <a:gd name="T84" fmla="*/ 2528 w 4103"/>
                <a:gd name="T85" fmla="*/ 1221 h 1409"/>
                <a:gd name="T86" fmla="*/ 2832 w 4103"/>
                <a:gd name="T87" fmla="*/ 1192 h 1409"/>
                <a:gd name="T88" fmla="*/ 2709 w 4103"/>
                <a:gd name="T89" fmla="*/ 1348 h 1409"/>
                <a:gd name="T90" fmla="*/ 2963 w 4103"/>
                <a:gd name="T91" fmla="*/ 1216 h 1409"/>
                <a:gd name="T92" fmla="*/ 2966 w 4103"/>
                <a:gd name="T93" fmla="*/ 1195 h 1409"/>
                <a:gd name="T94" fmla="*/ 3072 w 4103"/>
                <a:gd name="T95" fmla="*/ 1348 h 1409"/>
                <a:gd name="T96" fmla="*/ 3168 w 4103"/>
                <a:gd name="T97" fmla="*/ 1335 h 1409"/>
                <a:gd name="T98" fmla="*/ 3246 w 4103"/>
                <a:gd name="T99" fmla="*/ 1220 h 1409"/>
                <a:gd name="T100" fmla="*/ 3457 w 4103"/>
                <a:gd name="T101" fmla="*/ 1348 h 1409"/>
                <a:gd name="T102" fmla="*/ 3509 w 4103"/>
                <a:gd name="T103" fmla="*/ 1194 h 1409"/>
                <a:gd name="T104" fmla="*/ 3513 w 4103"/>
                <a:gd name="T105" fmla="*/ 1168 h 1409"/>
                <a:gd name="T106" fmla="*/ 3601 w 4103"/>
                <a:gd name="T107" fmla="*/ 1196 h 1409"/>
                <a:gd name="T108" fmla="*/ 3656 w 4103"/>
                <a:gd name="T109" fmla="*/ 1317 h 1409"/>
                <a:gd name="T110" fmla="*/ 3687 w 4103"/>
                <a:gd name="T111" fmla="*/ 1406 h 1409"/>
                <a:gd name="T112" fmla="*/ 3987 w 4103"/>
                <a:gd name="T113" fmla="*/ 1145 h 1409"/>
                <a:gd name="T114" fmla="*/ 4072 w 4103"/>
                <a:gd name="T115" fmla="*/ 1129 h 1409"/>
                <a:gd name="T116" fmla="*/ 3978 w 4103"/>
                <a:gd name="T117" fmla="*/ 1225 h 14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03"/>
                <a:gd name="T178" fmla="*/ 0 h 1409"/>
                <a:gd name="T179" fmla="*/ 4103 w 4103"/>
                <a:gd name="T180" fmla="*/ 1409 h 14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03" h="1409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9" name="Freeform 9"/>
            <p:cNvSpPr>
              <a:spLocks noEditPoints="1"/>
            </p:cNvSpPr>
            <p:nvPr userDrawn="1"/>
          </p:nvSpPr>
          <p:spPr bwMode="gray">
            <a:xfrm>
              <a:off x="68" y="0"/>
              <a:ext cx="1723" cy="964"/>
            </a:xfrm>
            <a:custGeom>
              <a:avLst/>
              <a:gdLst>
                <a:gd name="T0" fmla="*/ 231 w 2268"/>
                <a:gd name="T1" fmla="*/ 327 h 1269"/>
                <a:gd name="T2" fmla="*/ 0 w 2268"/>
                <a:gd name="T3" fmla="*/ 327 h 1269"/>
                <a:gd name="T4" fmla="*/ 0 w 2268"/>
                <a:gd name="T5" fmla="*/ 0 h 1269"/>
                <a:gd name="T6" fmla="*/ 231 w 2268"/>
                <a:gd name="T7" fmla="*/ 0 h 1269"/>
                <a:gd name="T8" fmla="*/ 231 w 2268"/>
                <a:gd name="T9" fmla="*/ 327 h 1269"/>
                <a:gd name="T10" fmla="*/ 2268 w 2268"/>
                <a:gd name="T11" fmla="*/ 0 h 1269"/>
                <a:gd name="T12" fmla="*/ 2036 w 2268"/>
                <a:gd name="T13" fmla="*/ 0 h 1269"/>
                <a:gd name="T14" fmla="*/ 2036 w 2268"/>
                <a:gd name="T15" fmla="*/ 327 h 1269"/>
                <a:gd name="T16" fmla="*/ 2268 w 2268"/>
                <a:gd name="T17" fmla="*/ 327 h 1269"/>
                <a:gd name="T18" fmla="*/ 2268 w 2268"/>
                <a:gd name="T19" fmla="*/ 0 h 1269"/>
                <a:gd name="T20" fmla="*/ 231 w 2268"/>
                <a:gd name="T21" fmla="*/ 942 h 1269"/>
                <a:gd name="T22" fmla="*/ 0 w 2268"/>
                <a:gd name="T23" fmla="*/ 942 h 1269"/>
                <a:gd name="T24" fmla="*/ 0 w 2268"/>
                <a:gd name="T25" fmla="*/ 1269 h 1269"/>
                <a:gd name="T26" fmla="*/ 231 w 2268"/>
                <a:gd name="T27" fmla="*/ 1269 h 1269"/>
                <a:gd name="T28" fmla="*/ 231 w 2268"/>
                <a:gd name="T29" fmla="*/ 942 h 1269"/>
                <a:gd name="T30" fmla="*/ 2268 w 2268"/>
                <a:gd name="T31" fmla="*/ 942 h 1269"/>
                <a:gd name="T32" fmla="*/ 2036 w 2268"/>
                <a:gd name="T33" fmla="*/ 942 h 1269"/>
                <a:gd name="T34" fmla="*/ 2036 w 2268"/>
                <a:gd name="T35" fmla="*/ 1269 h 1269"/>
                <a:gd name="T36" fmla="*/ 2268 w 2268"/>
                <a:gd name="T37" fmla="*/ 1269 h 1269"/>
                <a:gd name="T38" fmla="*/ 2268 w 2268"/>
                <a:gd name="T39" fmla="*/ 942 h 1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8"/>
                <a:gd name="T61" fmla="*/ 0 h 1269"/>
                <a:gd name="T62" fmla="*/ 2268 w 2268"/>
                <a:gd name="T63" fmla="*/ 1269 h 12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8" h="1269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joslas gom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89402"/>
            <a:ext cx="9396536" cy="7047402"/>
          </a:xfrm>
          <a:prstGeom prst="rect">
            <a:avLst/>
          </a:prstGeom>
        </p:spPr>
      </p:pic>
      <p:sp>
        <p:nvSpPr>
          <p:cNvPr id="9" name="Freeform 12"/>
          <p:cNvSpPr>
            <a:spLocks noChangeAspect="1"/>
          </p:cNvSpPr>
          <p:nvPr userDrawn="1"/>
        </p:nvSpPr>
        <p:spPr bwMode="gray">
          <a:xfrm>
            <a:off x="0" y="-22697"/>
            <a:ext cx="4835525" cy="5395913"/>
          </a:xfrm>
          <a:custGeom>
            <a:avLst/>
            <a:gdLst/>
            <a:ahLst/>
            <a:cxnLst>
              <a:cxn ang="0">
                <a:pos x="24671" y="0"/>
              </a:cxn>
              <a:cxn ang="0">
                <a:pos x="0" y="0"/>
              </a:cxn>
              <a:cxn ang="0">
                <a:pos x="0" y="27539"/>
              </a:cxn>
              <a:cxn ang="0">
                <a:pos x="16529" y="27539"/>
              </a:cxn>
              <a:cxn ang="0">
                <a:pos x="24671" y="0"/>
              </a:cxn>
            </a:cxnLst>
            <a:rect l="0" t="0" r="r" b="b"/>
            <a:pathLst>
              <a:path w="24671" h="27539">
                <a:moveTo>
                  <a:pt x="24671" y="0"/>
                </a:moveTo>
                <a:lnTo>
                  <a:pt x="0" y="0"/>
                </a:lnTo>
                <a:lnTo>
                  <a:pt x="0" y="27539"/>
                </a:lnTo>
                <a:lnTo>
                  <a:pt x="16529" y="27539"/>
                </a:lnTo>
                <a:lnTo>
                  <a:pt x="24671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defRPr/>
            </a:pPr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itle 9"/>
          <p:cNvSpPr>
            <a:spLocks noGrp="1"/>
          </p:cNvSpPr>
          <p:nvPr>
            <p:ph type="title"/>
          </p:nvPr>
        </p:nvSpPr>
        <p:spPr bwMode="gray">
          <a:xfrm>
            <a:off x="324000" y="1556792"/>
            <a:ext cx="3461923" cy="201622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dirty="0">
                <a:solidFill>
                  <a:schemeClr val="bg1"/>
                </a:solidFill>
                <a:latin typeface="+mj-lt"/>
              </a:defRPr>
            </a:lvl2pPr>
            <a:lvl3pPr>
              <a:defRPr lang="en-GB" sz="3000" b="1" dirty="0">
                <a:solidFill>
                  <a:schemeClr val="bg1"/>
                </a:solidFill>
                <a:latin typeface="+mj-lt"/>
              </a:defRPr>
            </a:lvl3pPr>
            <a:lvl4pPr>
              <a:defRPr lang="en-GB" sz="3000" b="1" dirty="0">
                <a:solidFill>
                  <a:schemeClr val="bg1"/>
                </a:solidFill>
                <a:latin typeface="+mj-lt"/>
              </a:defRPr>
            </a:lvl4pPr>
            <a:lvl5pPr>
              <a:defRPr lang="en-GB" sz="3000" b="1" dirty="0">
                <a:solidFill>
                  <a:schemeClr val="bg1"/>
                </a:solidFill>
                <a:latin typeface="+mj-lt"/>
              </a:defRPr>
            </a:lvl5pPr>
            <a:lvl6pPr>
              <a:defRPr lang="en-GB" sz="3000" b="1" dirty="0">
                <a:solidFill>
                  <a:schemeClr val="bg1"/>
                </a:solidFill>
                <a:latin typeface="+mj-lt"/>
              </a:defRPr>
            </a:lvl6pPr>
            <a:lvl7pPr>
              <a:defRPr lang="en-GB" sz="3000" b="1" dirty="0">
                <a:solidFill>
                  <a:schemeClr val="bg1"/>
                </a:solidFill>
                <a:latin typeface="+mj-lt"/>
              </a:defRPr>
            </a:lvl7pPr>
            <a:lvl8pPr>
              <a:defRPr lang="en-GB" sz="3000" b="1" dirty="0">
                <a:solidFill>
                  <a:schemeClr val="bg1"/>
                </a:solidFill>
                <a:latin typeface="+mj-lt"/>
              </a:defRPr>
            </a:lvl8pPr>
            <a:lvl9pPr>
              <a:defRPr sz="3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324000" y="3789040"/>
            <a:ext cx="3029875" cy="107982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2" name="Group 19"/>
          <p:cNvGrpSpPr>
            <a:grpSpLocks/>
          </p:cNvGrpSpPr>
          <p:nvPr userDrawn="1"/>
        </p:nvGrpSpPr>
        <p:grpSpPr bwMode="gray">
          <a:xfrm>
            <a:off x="128464" y="0"/>
            <a:ext cx="2735263" cy="1530350"/>
            <a:chOff x="68" y="0"/>
            <a:chExt cx="1723" cy="964"/>
          </a:xfrm>
        </p:grpSpPr>
        <p:sp>
          <p:nvSpPr>
            <p:cNvPr id="11" name="Freeform 8"/>
            <p:cNvSpPr>
              <a:spLocks noEditPoints="1"/>
            </p:cNvSpPr>
            <p:nvPr userDrawn="1"/>
          </p:nvSpPr>
          <p:spPr bwMode="gray">
            <a:xfrm>
              <a:off x="199" y="248"/>
              <a:ext cx="1423" cy="489"/>
            </a:xfrm>
            <a:custGeom>
              <a:avLst/>
              <a:gdLst>
                <a:gd name="T0" fmla="*/ 1974 w 4103"/>
                <a:gd name="T1" fmla="*/ 485 h 1409"/>
                <a:gd name="T2" fmla="*/ 2267 w 4103"/>
                <a:gd name="T3" fmla="*/ 697 h 1409"/>
                <a:gd name="T4" fmla="*/ 1655 w 4103"/>
                <a:gd name="T5" fmla="*/ 656 h 1409"/>
                <a:gd name="T6" fmla="*/ 1718 w 4103"/>
                <a:gd name="T7" fmla="*/ 424 h 1409"/>
                <a:gd name="T8" fmla="*/ 970 w 4103"/>
                <a:gd name="T9" fmla="*/ 697 h 1409"/>
                <a:gd name="T10" fmla="*/ 1169 w 4103"/>
                <a:gd name="T11" fmla="*/ 416 h 1409"/>
                <a:gd name="T12" fmla="*/ 719 w 4103"/>
                <a:gd name="T13" fmla="*/ 631 h 1409"/>
                <a:gd name="T14" fmla="*/ 751 w 4103"/>
                <a:gd name="T15" fmla="*/ 630 h 1409"/>
                <a:gd name="T16" fmla="*/ 202 w 4103"/>
                <a:gd name="T17" fmla="*/ 618 h 1409"/>
                <a:gd name="T18" fmla="*/ 180 w 4103"/>
                <a:gd name="T19" fmla="*/ 697 h 1409"/>
                <a:gd name="T20" fmla="*/ 1187 w 4103"/>
                <a:gd name="T21" fmla="*/ 416 h 1409"/>
                <a:gd name="T22" fmla="*/ 115 w 4103"/>
                <a:gd name="T23" fmla="*/ 906 h 1409"/>
                <a:gd name="T24" fmla="*/ 661 w 4103"/>
                <a:gd name="T25" fmla="*/ 715 h 1409"/>
                <a:gd name="T26" fmla="*/ 1145 w 4103"/>
                <a:gd name="T27" fmla="*/ 715 h 1409"/>
                <a:gd name="T28" fmla="*/ 1697 w 4103"/>
                <a:gd name="T29" fmla="*/ 863 h 1409"/>
                <a:gd name="T30" fmla="*/ 203 w 4103"/>
                <a:gd name="T31" fmla="*/ 1286 h 1409"/>
                <a:gd name="T32" fmla="*/ 250 w 4103"/>
                <a:gd name="T33" fmla="*/ 1328 h 1409"/>
                <a:gd name="T34" fmla="*/ 556 w 4103"/>
                <a:gd name="T35" fmla="*/ 1196 h 1409"/>
                <a:gd name="T36" fmla="*/ 340 w 4103"/>
                <a:gd name="T37" fmla="*/ 1196 h 1409"/>
                <a:gd name="T38" fmla="*/ 408 w 4103"/>
                <a:gd name="T39" fmla="*/ 1225 h 1409"/>
                <a:gd name="T40" fmla="*/ 514 w 4103"/>
                <a:gd name="T41" fmla="*/ 1225 h 1409"/>
                <a:gd name="T42" fmla="*/ 631 w 4103"/>
                <a:gd name="T43" fmla="*/ 1168 h 1409"/>
                <a:gd name="T44" fmla="*/ 794 w 4103"/>
                <a:gd name="T45" fmla="*/ 1220 h 1409"/>
                <a:gd name="T46" fmla="*/ 672 w 4103"/>
                <a:gd name="T47" fmla="*/ 1348 h 1409"/>
                <a:gd name="T48" fmla="*/ 847 w 4103"/>
                <a:gd name="T49" fmla="*/ 1359 h 1409"/>
                <a:gd name="T50" fmla="*/ 943 w 4103"/>
                <a:gd name="T51" fmla="*/ 1196 h 1409"/>
                <a:gd name="T52" fmla="*/ 1129 w 4103"/>
                <a:gd name="T53" fmla="*/ 1351 h 1409"/>
                <a:gd name="T54" fmla="*/ 1198 w 4103"/>
                <a:gd name="T55" fmla="*/ 1196 h 1409"/>
                <a:gd name="T56" fmla="*/ 1280 w 4103"/>
                <a:gd name="T57" fmla="*/ 1129 h 1409"/>
                <a:gd name="T58" fmla="*/ 1253 w 4103"/>
                <a:gd name="T59" fmla="*/ 1254 h 1409"/>
                <a:gd name="T60" fmla="*/ 1489 w 4103"/>
                <a:gd name="T61" fmla="*/ 1194 h 1409"/>
                <a:gd name="T62" fmla="*/ 1546 w 4103"/>
                <a:gd name="T63" fmla="*/ 1353 h 1409"/>
                <a:gd name="T64" fmla="*/ 1714 w 4103"/>
                <a:gd name="T65" fmla="*/ 1286 h 1409"/>
                <a:gd name="T66" fmla="*/ 1761 w 4103"/>
                <a:gd name="T67" fmla="*/ 1328 h 1409"/>
                <a:gd name="T68" fmla="*/ 1976 w 4103"/>
                <a:gd name="T69" fmla="*/ 1346 h 1409"/>
                <a:gd name="T70" fmla="*/ 1842 w 4103"/>
                <a:gd name="T71" fmla="*/ 1270 h 1409"/>
                <a:gd name="T72" fmla="*/ 1887 w 4103"/>
                <a:gd name="T73" fmla="*/ 1270 h 1409"/>
                <a:gd name="T74" fmla="*/ 2110 w 4103"/>
                <a:gd name="T75" fmla="*/ 1348 h 1409"/>
                <a:gd name="T76" fmla="*/ 87 w 4103"/>
                <a:gd name="T77" fmla="*/ 1221 h 1409"/>
                <a:gd name="T78" fmla="*/ 5 w 4103"/>
                <a:gd name="T79" fmla="*/ 1271 h 1409"/>
                <a:gd name="T80" fmla="*/ 2343 w 4103"/>
                <a:gd name="T81" fmla="*/ 1322 h 1409"/>
                <a:gd name="T82" fmla="*/ 2378 w 4103"/>
                <a:gd name="T83" fmla="*/ 1249 h 1409"/>
                <a:gd name="T84" fmla="*/ 2528 w 4103"/>
                <a:gd name="T85" fmla="*/ 1221 h 1409"/>
                <a:gd name="T86" fmla="*/ 2832 w 4103"/>
                <a:gd name="T87" fmla="*/ 1192 h 1409"/>
                <a:gd name="T88" fmla="*/ 2709 w 4103"/>
                <a:gd name="T89" fmla="*/ 1348 h 1409"/>
                <a:gd name="T90" fmla="*/ 2963 w 4103"/>
                <a:gd name="T91" fmla="*/ 1216 h 1409"/>
                <a:gd name="T92" fmla="*/ 2966 w 4103"/>
                <a:gd name="T93" fmla="*/ 1195 h 1409"/>
                <a:gd name="T94" fmla="*/ 3072 w 4103"/>
                <a:gd name="T95" fmla="*/ 1348 h 1409"/>
                <a:gd name="T96" fmla="*/ 3168 w 4103"/>
                <a:gd name="T97" fmla="*/ 1335 h 1409"/>
                <a:gd name="T98" fmla="*/ 3246 w 4103"/>
                <a:gd name="T99" fmla="*/ 1220 h 1409"/>
                <a:gd name="T100" fmla="*/ 3457 w 4103"/>
                <a:gd name="T101" fmla="*/ 1348 h 1409"/>
                <a:gd name="T102" fmla="*/ 3509 w 4103"/>
                <a:gd name="T103" fmla="*/ 1194 h 1409"/>
                <a:gd name="T104" fmla="*/ 3513 w 4103"/>
                <a:gd name="T105" fmla="*/ 1168 h 1409"/>
                <a:gd name="T106" fmla="*/ 3601 w 4103"/>
                <a:gd name="T107" fmla="*/ 1196 h 1409"/>
                <a:gd name="T108" fmla="*/ 3656 w 4103"/>
                <a:gd name="T109" fmla="*/ 1317 h 1409"/>
                <a:gd name="T110" fmla="*/ 3687 w 4103"/>
                <a:gd name="T111" fmla="*/ 1406 h 1409"/>
                <a:gd name="T112" fmla="*/ 3987 w 4103"/>
                <a:gd name="T113" fmla="*/ 1145 h 1409"/>
                <a:gd name="T114" fmla="*/ 4072 w 4103"/>
                <a:gd name="T115" fmla="*/ 1129 h 1409"/>
                <a:gd name="T116" fmla="*/ 3978 w 4103"/>
                <a:gd name="T117" fmla="*/ 1225 h 14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03"/>
                <a:gd name="T178" fmla="*/ 0 h 1409"/>
                <a:gd name="T179" fmla="*/ 4103 w 4103"/>
                <a:gd name="T180" fmla="*/ 1409 h 14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03" h="1409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gray">
            <a:xfrm>
              <a:off x="68" y="0"/>
              <a:ext cx="1723" cy="964"/>
            </a:xfrm>
            <a:custGeom>
              <a:avLst/>
              <a:gdLst>
                <a:gd name="T0" fmla="*/ 231 w 2268"/>
                <a:gd name="T1" fmla="*/ 327 h 1269"/>
                <a:gd name="T2" fmla="*/ 0 w 2268"/>
                <a:gd name="T3" fmla="*/ 327 h 1269"/>
                <a:gd name="T4" fmla="*/ 0 w 2268"/>
                <a:gd name="T5" fmla="*/ 0 h 1269"/>
                <a:gd name="T6" fmla="*/ 231 w 2268"/>
                <a:gd name="T7" fmla="*/ 0 h 1269"/>
                <a:gd name="T8" fmla="*/ 231 w 2268"/>
                <a:gd name="T9" fmla="*/ 327 h 1269"/>
                <a:gd name="T10" fmla="*/ 2268 w 2268"/>
                <a:gd name="T11" fmla="*/ 0 h 1269"/>
                <a:gd name="T12" fmla="*/ 2036 w 2268"/>
                <a:gd name="T13" fmla="*/ 0 h 1269"/>
                <a:gd name="T14" fmla="*/ 2036 w 2268"/>
                <a:gd name="T15" fmla="*/ 327 h 1269"/>
                <a:gd name="T16" fmla="*/ 2268 w 2268"/>
                <a:gd name="T17" fmla="*/ 327 h 1269"/>
                <a:gd name="T18" fmla="*/ 2268 w 2268"/>
                <a:gd name="T19" fmla="*/ 0 h 1269"/>
                <a:gd name="T20" fmla="*/ 231 w 2268"/>
                <a:gd name="T21" fmla="*/ 942 h 1269"/>
                <a:gd name="T22" fmla="*/ 0 w 2268"/>
                <a:gd name="T23" fmla="*/ 942 h 1269"/>
                <a:gd name="T24" fmla="*/ 0 w 2268"/>
                <a:gd name="T25" fmla="*/ 1269 h 1269"/>
                <a:gd name="T26" fmla="*/ 231 w 2268"/>
                <a:gd name="T27" fmla="*/ 1269 h 1269"/>
                <a:gd name="T28" fmla="*/ 231 w 2268"/>
                <a:gd name="T29" fmla="*/ 942 h 1269"/>
                <a:gd name="T30" fmla="*/ 2268 w 2268"/>
                <a:gd name="T31" fmla="*/ 942 h 1269"/>
                <a:gd name="T32" fmla="*/ 2036 w 2268"/>
                <a:gd name="T33" fmla="*/ 942 h 1269"/>
                <a:gd name="T34" fmla="*/ 2036 w 2268"/>
                <a:gd name="T35" fmla="*/ 1269 h 1269"/>
                <a:gd name="T36" fmla="*/ 2268 w 2268"/>
                <a:gd name="T37" fmla="*/ 1269 h 1269"/>
                <a:gd name="T38" fmla="*/ 2268 w 2268"/>
                <a:gd name="T39" fmla="*/ 942 h 1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8"/>
                <a:gd name="T61" fmla="*/ 0 h 1269"/>
                <a:gd name="T62" fmla="*/ 2268 w 2268"/>
                <a:gd name="T63" fmla="*/ 1269 h 12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8" h="1269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Freeform 6"/>
          <p:cNvSpPr>
            <a:spLocks noEditPoints="1"/>
          </p:cNvSpPr>
          <p:nvPr userDrawn="1"/>
        </p:nvSpPr>
        <p:spPr bwMode="gray">
          <a:xfrm>
            <a:off x="0" y="547687"/>
            <a:ext cx="4683125" cy="4848226"/>
          </a:xfrm>
          <a:custGeom>
            <a:avLst/>
            <a:gdLst/>
            <a:ahLst/>
            <a:cxnLst>
              <a:cxn ang="0">
                <a:pos x="2950" y="0"/>
              </a:cxn>
              <a:cxn ang="0">
                <a:pos x="433" y="0"/>
              </a:cxn>
              <a:cxn ang="0">
                <a:pos x="0" y="1461"/>
              </a:cxn>
              <a:cxn ang="0">
                <a:pos x="0" y="3054"/>
              </a:cxn>
              <a:cxn ang="0">
                <a:pos x="2046" y="3054"/>
              </a:cxn>
              <a:cxn ang="0">
                <a:pos x="2950" y="0"/>
              </a:cxn>
              <a:cxn ang="0">
                <a:pos x="2950" y="0"/>
              </a:cxn>
              <a:cxn ang="0">
                <a:pos x="2950" y="0"/>
              </a:cxn>
            </a:cxnLst>
            <a:rect l="0" t="0" r="r" b="b"/>
            <a:pathLst>
              <a:path w="2950" h="3054">
                <a:moveTo>
                  <a:pt x="2950" y="0"/>
                </a:moveTo>
                <a:lnTo>
                  <a:pt x="433" y="0"/>
                </a:lnTo>
                <a:lnTo>
                  <a:pt x="0" y="1461"/>
                </a:lnTo>
                <a:lnTo>
                  <a:pt x="0" y="3054"/>
                </a:lnTo>
                <a:lnTo>
                  <a:pt x="2046" y="3054"/>
                </a:lnTo>
                <a:lnTo>
                  <a:pt x="2950" y="0"/>
                </a:lnTo>
                <a:close/>
                <a:moveTo>
                  <a:pt x="2950" y="0"/>
                </a:moveTo>
                <a:lnTo>
                  <a:pt x="295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defRPr/>
            </a:pPr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itle 9"/>
          <p:cNvSpPr>
            <a:spLocks noGrp="1"/>
          </p:cNvSpPr>
          <p:nvPr>
            <p:ph type="title"/>
          </p:nvPr>
        </p:nvSpPr>
        <p:spPr bwMode="gray">
          <a:xfrm>
            <a:off x="827088" y="1844824"/>
            <a:ext cx="2880816" cy="194389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dirty="0">
                <a:solidFill>
                  <a:schemeClr val="bg1"/>
                </a:solidFill>
                <a:latin typeface="+mj-lt"/>
              </a:defRPr>
            </a:lvl2pPr>
            <a:lvl3pPr>
              <a:defRPr lang="en-GB" sz="3000" b="1" dirty="0">
                <a:solidFill>
                  <a:schemeClr val="bg1"/>
                </a:solidFill>
                <a:latin typeface="+mj-lt"/>
              </a:defRPr>
            </a:lvl3pPr>
            <a:lvl4pPr>
              <a:defRPr lang="en-GB" sz="3000" b="1" dirty="0">
                <a:solidFill>
                  <a:schemeClr val="bg1"/>
                </a:solidFill>
                <a:latin typeface="+mj-lt"/>
              </a:defRPr>
            </a:lvl4pPr>
            <a:lvl5pPr>
              <a:defRPr lang="en-GB" sz="3000" b="1" dirty="0">
                <a:solidFill>
                  <a:schemeClr val="bg1"/>
                </a:solidFill>
                <a:latin typeface="+mj-lt"/>
              </a:defRPr>
            </a:lvl5pPr>
            <a:lvl6pPr>
              <a:defRPr lang="en-GB" sz="3000" b="1" dirty="0">
                <a:solidFill>
                  <a:schemeClr val="bg1"/>
                </a:solidFill>
                <a:latin typeface="+mj-lt"/>
              </a:defRPr>
            </a:lvl6pPr>
            <a:lvl7pPr>
              <a:defRPr lang="en-GB" sz="3000" b="1" dirty="0">
                <a:solidFill>
                  <a:schemeClr val="bg1"/>
                </a:solidFill>
                <a:latin typeface="+mj-lt"/>
              </a:defRPr>
            </a:lvl7pPr>
            <a:lvl8pPr>
              <a:defRPr lang="en-GB" sz="3000" b="1" dirty="0">
                <a:solidFill>
                  <a:schemeClr val="bg1"/>
                </a:solidFill>
                <a:latin typeface="+mj-lt"/>
              </a:defRPr>
            </a:lvl8pPr>
            <a:lvl9pPr>
              <a:defRPr sz="3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827088" y="4005064"/>
            <a:ext cx="2520776" cy="10795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20" name="Group 19"/>
          <p:cNvGrpSpPr>
            <a:grpSpLocks/>
          </p:cNvGrpSpPr>
          <p:nvPr userDrawn="1"/>
        </p:nvGrpSpPr>
        <p:grpSpPr bwMode="gray">
          <a:xfrm>
            <a:off x="683568" y="548680"/>
            <a:ext cx="1930547" cy="1080120"/>
            <a:chOff x="68" y="0"/>
            <a:chExt cx="1723" cy="964"/>
          </a:xfrm>
          <a:solidFill>
            <a:schemeClr val="accent6"/>
          </a:solidFill>
        </p:grpSpPr>
        <p:sp>
          <p:nvSpPr>
            <p:cNvPr id="21" name="Freeform 8"/>
            <p:cNvSpPr>
              <a:spLocks noEditPoints="1"/>
            </p:cNvSpPr>
            <p:nvPr userDrawn="1"/>
          </p:nvSpPr>
          <p:spPr bwMode="gray">
            <a:xfrm>
              <a:off x="199" y="248"/>
              <a:ext cx="1423" cy="489"/>
            </a:xfrm>
            <a:custGeom>
              <a:avLst/>
              <a:gdLst>
                <a:gd name="T0" fmla="*/ 1974 w 4103"/>
                <a:gd name="T1" fmla="*/ 485 h 1409"/>
                <a:gd name="T2" fmla="*/ 2267 w 4103"/>
                <a:gd name="T3" fmla="*/ 697 h 1409"/>
                <a:gd name="T4" fmla="*/ 1655 w 4103"/>
                <a:gd name="T5" fmla="*/ 656 h 1409"/>
                <a:gd name="T6" fmla="*/ 1718 w 4103"/>
                <a:gd name="T7" fmla="*/ 424 h 1409"/>
                <a:gd name="T8" fmla="*/ 970 w 4103"/>
                <a:gd name="T9" fmla="*/ 697 h 1409"/>
                <a:gd name="T10" fmla="*/ 1169 w 4103"/>
                <a:gd name="T11" fmla="*/ 416 h 1409"/>
                <a:gd name="T12" fmla="*/ 719 w 4103"/>
                <a:gd name="T13" fmla="*/ 631 h 1409"/>
                <a:gd name="T14" fmla="*/ 751 w 4103"/>
                <a:gd name="T15" fmla="*/ 630 h 1409"/>
                <a:gd name="T16" fmla="*/ 202 w 4103"/>
                <a:gd name="T17" fmla="*/ 618 h 1409"/>
                <a:gd name="T18" fmla="*/ 180 w 4103"/>
                <a:gd name="T19" fmla="*/ 697 h 1409"/>
                <a:gd name="T20" fmla="*/ 1187 w 4103"/>
                <a:gd name="T21" fmla="*/ 416 h 1409"/>
                <a:gd name="T22" fmla="*/ 115 w 4103"/>
                <a:gd name="T23" fmla="*/ 906 h 1409"/>
                <a:gd name="T24" fmla="*/ 661 w 4103"/>
                <a:gd name="T25" fmla="*/ 715 h 1409"/>
                <a:gd name="T26" fmla="*/ 1145 w 4103"/>
                <a:gd name="T27" fmla="*/ 715 h 1409"/>
                <a:gd name="T28" fmla="*/ 1697 w 4103"/>
                <a:gd name="T29" fmla="*/ 863 h 1409"/>
                <a:gd name="T30" fmla="*/ 203 w 4103"/>
                <a:gd name="T31" fmla="*/ 1286 h 1409"/>
                <a:gd name="T32" fmla="*/ 250 w 4103"/>
                <a:gd name="T33" fmla="*/ 1328 h 1409"/>
                <a:gd name="T34" fmla="*/ 556 w 4103"/>
                <a:gd name="T35" fmla="*/ 1196 h 1409"/>
                <a:gd name="T36" fmla="*/ 340 w 4103"/>
                <a:gd name="T37" fmla="*/ 1196 h 1409"/>
                <a:gd name="T38" fmla="*/ 408 w 4103"/>
                <a:gd name="T39" fmla="*/ 1225 h 1409"/>
                <a:gd name="T40" fmla="*/ 514 w 4103"/>
                <a:gd name="T41" fmla="*/ 1225 h 1409"/>
                <a:gd name="T42" fmla="*/ 631 w 4103"/>
                <a:gd name="T43" fmla="*/ 1168 h 1409"/>
                <a:gd name="T44" fmla="*/ 794 w 4103"/>
                <a:gd name="T45" fmla="*/ 1220 h 1409"/>
                <a:gd name="T46" fmla="*/ 672 w 4103"/>
                <a:gd name="T47" fmla="*/ 1348 h 1409"/>
                <a:gd name="T48" fmla="*/ 847 w 4103"/>
                <a:gd name="T49" fmla="*/ 1359 h 1409"/>
                <a:gd name="T50" fmla="*/ 943 w 4103"/>
                <a:gd name="T51" fmla="*/ 1196 h 1409"/>
                <a:gd name="T52" fmla="*/ 1129 w 4103"/>
                <a:gd name="T53" fmla="*/ 1351 h 1409"/>
                <a:gd name="T54" fmla="*/ 1198 w 4103"/>
                <a:gd name="T55" fmla="*/ 1196 h 1409"/>
                <a:gd name="T56" fmla="*/ 1280 w 4103"/>
                <a:gd name="T57" fmla="*/ 1129 h 1409"/>
                <a:gd name="T58" fmla="*/ 1253 w 4103"/>
                <a:gd name="T59" fmla="*/ 1254 h 1409"/>
                <a:gd name="T60" fmla="*/ 1489 w 4103"/>
                <a:gd name="T61" fmla="*/ 1194 h 1409"/>
                <a:gd name="T62" fmla="*/ 1546 w 4103"/>
                <a:gd name="T63" fmla="*/ 1353 h 1409"/>
                <a:gd name="T64" fmla="*/ 1714 w 4103"/>
                <a:gd name="T65" fmla="*/ 1286 h 1409"/>
                <a:gd name="T66" fmla="*/ 1761 w 4103"/>
                <a:gd name="T67" fmla="*/ 1328 h 1409"/>
                <a:gd name="T68" fmla="*/ 1976 w 4103"/>
                <a:gd name="T69" fmla="*/ 1346 h 1409"/>
                <a:gd name="T70" fmla="*/ 1842 w 4103"/>
                <a:gd name="T71" fmla="*/ 1270 h 1409"/>
                <a:gd name="T72" fmla="*/ 1887 w 4103"/>
                <a:gd name="T73" fmla="*/ 1270 h 1409"/>
                <a:gd name="T74" fmla="*/ 2110 w 4103"/>
                <a:gd name="T75" fmla="*/ 1348 h 1409"/>
                <a:gd name="T76" fmla="*/ 87 w 4103"/>
                <a:gd name="T77" fmla="*/ 1221 h 1409"/>
                <a:gd name="T78" fmla="*/ 5 w 4103"/>
                <a:gd name="T79" fmla="*/ 1271 h 1409"/>
                <a:gd name="T80" fmla="*/ 2343 w 4103"/>
                <a:gd name="T81" fmla="*/ 1322 h 1409"/>
                <a:gd name="T82" fmla="*/ 2378 w 4103"/>
                <a:gd name="T83" fmla="*/ 1249 h 1409"/>
                <a:gd name="T84" fmla="*/ 2528 w 4103"/>
                <a:gd name="T85" fmla="*/ 1221 h 1409"/>
                <a:gd name="T86" fmla="*/ 2832 w 4103"/>
                <a:gd name="T87" fmla="*/ 1192 h 1409"/>
                <a:gd name="T88" fmla="*/ 2709 w 4103"/>
                <a:gd name="T89" fmla="*/ 1348 h 1409"/>
                <a:gd name="T90" fmla="*/ 2963 w 4103"/>
                <a:gd name="T91" fmla="*/ 1216 h 1409"/>
                <a:gd name="T92" fmla="*/ 2966 w 4103"/>
                <a:gd name="T93" fmla="*/ 1195 h 1409"/>
                <a:gd name="T94" fmla="*/ 3072 w 4103"/>
                <a:gd name="T95" fmla="*/ 1348 h 1409"/>
                <a:gd name="T96" fmla="*/ 3168 w 4103"/>
                <a:gd name="T97" fmla="*/ 1335 h 1409"/>
                <a:gd name="T98" fmla="*/ 3246 w 4103"/>
                <a:gd name="T99" fmla="*/ 1220 h 1409"/>
                <a:gd name="T100" fmla="*/ 3457 w 4103"/>
                <a:gd name="T101" fmla="*/ 1348 h 1409"/>
                <a:gd name="T102" fmla="*/ 3509 w 4103"/>
                <a:gd name="T103" fmla="*/ 1194 h 1409"/>
                <a:gd name="T104" fmla="*/ 3513 w 4103"/>
                <a:gd name="T105" fmla="*/ 1168 h 1409"/>
                <a:gd name="T106" fmla="*/ 3601 w 4103"/>
                <a:gd name="T107" fmla="*/ 1196 h 1409"/>
                <a:gd name="T108" fmla="*/ 3656 w 4103"/>
                <a:gd name="T109" fmla="*/ 1317 h 1409"/>
                <a:gd name="T110" fmla="*/ 3687 w 4103"/>
                <a:gd name="T111" fmla="*/ 1406 h 1409"/>
                <a:gd name="T112" fmla="*/ 3987 w 4103"/>
                <a:gd name="T113" fmla="*/ 1145 h 1409"/>
                <a:gd name="T114" fmla="*/ 4072 w 4103"/>
                <a:gd name="T115" fmla="*/ 1129 h 1409"/>
                <a:gd name="T116" fmla="*/ 3978 w 4103"/>
                <a:gd name="T117" fmla="*/ 1225 h 14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03"/>
                <a:gd name="T178" fmla="*/ 0 h 1409"/>
                <a:gd name="T179" fmla="*/ 4103 w 4103"/>
                <a:gd name="T180" fmla="*/ 1409 h 14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03" h="1409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gray">
            <a:xfrm>
              <a:off x="68" y="0"/>
              <a:ext cx="1723" cy="964"/>
            </a:xfrm>
            <a:custGeom>
              <a:avLst/>
              <a:gdLst>
                <a:gd name="T0" fmla="*/ 231 w 2268"/>
                <a:gd name="T1" fmla="*/ 327 h 1269"/>
                <a:gd name="T2" fmla="*/ 0 w 2268"/>
                <a:gd name="T3" fmla="*/ 327 h 1269"/>
                <a:gd name="T4" fmla="*/ 0 w 2268"/>
                <a:gd name="T5" fmla="*/ 0 h 1269"/>
                <a:gd name="T6" fmla="*/ 231 w 2268"/>
                <a:gd name="T7" fmla="*/ 0 h 1269"/>
                <a:gd name="T8" fmla="*/ 231 w 2268"/>
                <a:gd name="T9" fmla="*/ 327 h 1269"/>
                <a:gd name="T10" fmla="*/ 2268 w 2268"/>
                <a:gd name="T11" fmla="*/ 0 h 1269"/>
                <a:gd name="T12" fmla="*/ 2036 w 2268"/>
                <a:gd name="T13" fmla="*/ 0 h 1269"/>
                <a:gd name="T14" fmla="*/ 2036 w 2268"/>
                <a:gd name="T15" fmla="*/ 327 h 1269"/>
                <a:gd name="T16" fmla="*/ 2268 w 2268"/>
                <a:gd name="T17" fmla="*/ 327 h 1269"/>
                <a:gd name="T18" fmla="*/ 2268 w 2268"/>
                <a:gd name="T19" fmla="*/ 0 h 1269"/>
                <a:gd name="T20" fmla="*/ 231 w 2268"/>
                <a:gd name="T21" fmla="*/ 942 h 1269"/>
                <a:gd name="T22" fmla="*/ 0 w 2268"/>
                <a:gd name="T23" fmla="*/ 942 h 1269"/>
                <a:gd name="T24" fmla="*/ 0 w 2268"/>
                <a:gd name="T25" fmla="*/ 1269 h 1269"/>
                <a:gd name="T26" fmla="*/ 231 w 2268"/>
                <a:gd name="T27" fmla="*/ 1269 h 1269"/>
                <a:gd name="T28" fmla="*/ 231 w 2268"/>
                <a:gd name="T29" fmla="*/ 942 h 1269"/>
                <a:gd name="T30" fmla="*/ 2268 w 2268"/>
                <a:gd name="T31" fmla="*/ 942 h 1269"/>
                <a:gd name="T32" fmla="*/ 2036 w 2268"/>
                <a:gd name="T33" fmla="*/ 942 h 1269"/>
                <a:gd name="T34" fmla="*/ 2036 w 2268"/>
                <a:gd name="T35" fmla="*/ 1269 h 1269"/>
                <a:gd name="T36" fmla="*/ 2268 w 2268"/>
                <a:gd name="T37" fmla="*/ 1269 h 1269"/>
                <a:gd name="T38" fmla="*/ 2268 w 2268"/>
                <a:gd name="T39" fmla="*/ 942 h 1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8"/>
                <a:gd name="T61" fmla="*/ 0 h 1269"/>
                <a:gd name="T62" fmla="*/ 2268 w 2268"/>
                <a:gd name="T63" fmla="*/ 1269 h 12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8" h="1269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 bwMode="gray">
          <a:xfrm>
            <a:off x="0" y="0"/>
            <a:ext cx="9144000" cy="6859588"/>
            <a:chOff x="3175" y="-1588"/>
            <a:chExt cx="9140826" cy="6859588"/>
          </a:xfrm>
        </p:grpSpPr>
        <p:sp>
          <p:nvSpPr>
            <p:cNvPr id="14" name="Freeform 23"/>
            <p:cNvSpPr>
              <a:spLocks noChangeAspect="1"/>
            </p:cNvSpPr>
            <p:nvPr userDrawn="1"/>
          </p:nvSpPr>
          <p:spPr bwMode="gray">
            <a:xfrm>
              <a:off x="3175" y="-1588"/>
              <a:ext cx="5008563" cy="3239162"/>
            </a:xfrm>
            <a:custGeom>
              <a:avLst/>
              <a:gdLst/>
              <a:ahLst/>
              <a:cxnLst>
                <a:cxn ang="0">
                  <a:pos x="20946" y="0"/>
                </a:cxn>
                <a:cxn ang="0">
                  <a:pos x="0" y="0"/>
                </a:cxn>
                <a:cxn ang="0">
                  <a:pos x="0" y="13538"/>
                </a:cxn>
                <a:cxn ang="0">
                  <a:pos x="16939" y="13538"/>
                </a:cxn>
                <a:cxn ang="0">
                  <a:pos x="20946" y="0"/>
                </a:cxn>
              </a:cxnLst>
              <a:rect l="0" t="0" r="r" b="b"/>
              <a:pathLst>
                <a:path w="20946" h="13538">
                  <a:moveTo>
                    <a:pt x="20946" y="0"/>
                  </a:moveTo>
                  <a:lnTo>
                    <a:pt x="0" y="0"/>
                  </a:lnTo>
                  <a:lnTo>
                    <a:pt x="0" y="13538"/>
                  </a:lnTo>
                  <a:lnTo>
                    <a:pt x="16939" y="13538"/>
                  </a:lnTo>
                  <a:lnTo>
                    <a:pt x="2094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algn="l" defTabSz="914400" rtl="0" eaLnBrk="1" fontAlgn="base" latinLnBrk="0" hangingPunct="1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22"/>
            <p:cNvSpPr>
              <a:spLocks noChangeAspect="1"/>
            </p:cNvSpPr>
            <p:nvPr userDrawn="1"/>
          </p:nvSpPr>
          <p:spPr bwMode="gray">
            <a:xfrm>
              <a:off x="1979613" y="1820540"/>
              <a:ext cx="7164388" cy="5037460"/>
            </a:xfrm>
            <a:custGeom>
              <a:avLst/>
              <a:gdLst/>
              <a:ahLst/>
              <a:cxnLst>
                <a:cxn ang="0">
                  <a:pos x="6229" y="0"/>
                </a:cxn>
                <a:cxn ang="0">
                  <a:pos x="0" y="21055"/>
                </a:cxn>
                <a:cxn ang="0">
                  <a:pos x="29957" y="21055"/>
                </a:cxn>
                <a:cxn ang="0">
                  <a:pos x="29957" y="0"/>
                </a:cxn>
                <a:cxn ang="0">
                  <a:pos x="6229" y="0"/>
                </a:cxn>
              </a:cxnLst>
              <a:rect l="0" t="0" r="r" b="b"/>
              <a:pathLst>
                <a:path w="29957" h="21055">
                  <a:moveTo>
                    <a:pt x="6229" y="0"/>
                  </a:moveTo>
                  <a:lnTo>
                    <a:pt x="0" y="21055"/>
                  </a:lnTo>
                  <a:lnTo>
                    <a:pt x="29957" y="21055"/>
                  </a:lnTo>
                  <a:lnTo>
                    <a:pt x="29957" y="0"/>
                  </a:lnTo>
                  <a:lnTo>
                    <a:pt x="622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algn="l" defTabSz="914400" rtl="0" eaLnBrk="1" fontAlgn="base" latinLnBrk="0" hangingPunct="1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24"/>
            <p:cNvSpPr>
              <a:spLocks noChangeAspect="1"/>
            </p:cNvSpPr>
            <p:nvPr userDrawn="1"/>
          </p:nvSpPr>
          <p:spPr bwMode="gray">
            <a:xfrm>
              <a:off x="3049588" y="1820540"/>
              <a:ext cx="1423988" cy="1418623"/>
            </a:xfrm>
            <a:custGeom>
              <a:avLst/>
              <a:gdLst/>
              <a:ahLst/>
              <a:cxnLst>
                <a:cxn ang="0">
                  <a:pos x="0" y="5926"/>
                </a:cxn>
                <a:cxn ang="0">
                  <a:pos x="4197" y="5926"/>
                </a:cxn>
                <a:cxn ang="0">
                  <a:pos x="5950" y="0"/>
                </a:cxn>
                <a:cxn ang="0">
                  <a:pos x="1752" y="0"/>
                </a:cxn>
                <a:cxn ang="0">
                  <a:pos x="0" y="5926"/>
                </a:cxn>
              </a:cxnLst>
              <a:rect l="0" t="0" r="r" b="b"/>
              <a:pathLst>
                <a:path w="5950" h="5926">
                  <a:moveTo>
                    <a:pt x="0" y="5926"/>
                  </a:moveTo>
                  <a:lnTo>
                    <a:pt x="4197" y="5926"/>
                  </a:lnTo>
                  <a:lnTo>
                    <a:pt x="5950" y="0"/>
                  </a:lnTo>
                  <a:lnTo>
                    <a:pt x="1752" y="0"/>
                  </a:lnTo>
                  <a:lnTo>
                    <a:pt x="0" y="5926"/>
                  </a:lnTo>
                  <a:close/>
                </a:path>
              </a:pathLst>
            </a:custGeom>
            <a:solidFill>
              <a:srgbClr val="00257A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algn="l" defTabSz="914400" rtl="0" eaLnBrk="1" fontAlgn="base" latinLnBrk="0" hangingPunct="1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1" name="Group 19"/>
          <p:cNvGrpSpPr>
            <a:grpSpLocks/>
          </p:cNvGrpSpPr>
          <p:nvPr userDrawn="1"/>
        </p:nvGrpSpPr>
        <p:grpSpPr bwMode="gray">
          <a:xfrm>
            <a:off x="128464" y="0"/>
            <a:ext cx="2735263" cy="1530350"/>
            <a:chOff x="68" y="0"/>
            <a:chExt cx="1723" cy="964"/>
          </a:xfrm>
        </p:grpSpPr>
        <p:sp>
          <p:nvSpPr>
            <p:cNvPr id="16" name="Freeform 8"/>
            <p:cNvSpPr>
              <a:spLocks noEditPoints="1"/>
            </p:cNvSpPr>
            <p:nvPr userDrawn="1"/>
          </p:nvSpPr>
          <p:spPr bwMode="gray">
            <a:xfrm>
              <a:off x="199" y="248"/>
              <a:ext cx="1423" cy="489"/>
            </a:xfrm>
            <a:custGeom>
              <a:avLst/>
              <a:gdLst>
                <a:gd name="T0" fmla="*/ 1974 w 4103"/>
                <a:gd name="T1" fmla="*/ 485 h 1409"/>
                <a:gd name="T2" fmla="*/ 2267 w 4103"/>
                <a:gd name="T3" fmla="*/ 697 h 1409"/>
                <a:gd name="T4" fmla="*/ 1655 w 4103"/>
                <a:gd name="T5" fmla="*/ 656 h 1409"/>
                <a:gd name="T6" fmla="*/ 1718 w 4103"/>
                <a:gd name="T7" fmla="*/ 424 h 1409"/>
                <a:gd name="T8" fmla="*/ 970 w 4103"/>
                <a:gd name="T9" fmla="*/ 697 h 1409"/>
                <a:gd name="T10" fmla="*/ 1169 w 4103"/>
                <a:gd name="T11" fmla="*/ 416 h 1409"/>
                <a:gd name="T12" fmla="*/ 719 w 4103"/>
                <a:gd name="T13" fmla="*/ 631 h 1409"/>
                <a:gd name="T14" fmla="*/ 751 w 4103"/>
                <a:gd name="T15" fmla="*/ 630 h 1409"/>
                <a:gd name="T16" fmla="*/ 202 w 4103"/>
                <a:gd name="T17" fmla="*/ 618 h 1409"/>
                <a:gd name="T18" fmla="*/ 180 w 4103"/>
                <a:gd name="T19" fmla="*/ 697 h 1409"/>
                <a:gd name="T20" fmla="*/ 1187 w 4103"/>
                <a:gd name="T21" fmla="*/ 416 h 1409"/>
                <a:gd name="T22" fmla="*/ 115 w 4103"/>
                <a:gd name="T23" fmla="*/ 906 h 1409"/>
                <a:gd name="T24" fmla="*/ 661 w 4103"/>
                <a:gd name="T25" fmla="*/ 715 h 1409"/>
                <a:gd name="T26" fmla="*/ 1145 w 4103"/>
                <a:gd name="T27" fmla="*/ 715 h 1409"/>
                <a:gd name="T28" fmla="*/ 1697 w 4103"/>
                <a:gd name="T29" fmla="*/ 863 h 1409"/>
                <a:gd name="T30" fmla="*/ 203 w 4103"/>
                <a:gd name="T31" fmla="*/ 1286 h 1409"/>
                <a:gd name="T32" fmla="*/ 250 w 4103"/>
                <a:gd name="T33" fmla="*/ 1328 h 1409"/>
                <a:gd name="T34" fmla="*/ 556 w 4103"/>
                <a:gd name="T35" fmla="*/ 1196 h 1409"/>
                <a:gd name="T36" fmla="*/ 340 w 4103"/>
                <a:gd name="T37" fmla="*/ 1196 h 1409"/>
                <a:gd name="T38" fmla="*/ 408 w 4103"/>
                <a:gd name="T39" fmla="*/ 1225 h 1409"/>
                <a:gd name="T40" fmla="*/ 514 w 4103"/>
                <a:gd name="T41" fmla="*/ 1225 h 1409"/>
                <a:gd name="T42" fmla="*/ 631 w 4103"/>
                <a:gd name="T43" fmla="*/ 1168 h 1409"/>
                <a:gd name="T44" fmla="*/ 794 w 4103"/>
                <a:gd name="T45" fmla="*/ 1220 h 1409"/>
                <a:gd name="T46" fmla="*/ 672 w 4103"/>
                <a:gd name="T47" fmla="*/ 1348 h 1409"/>
                <a:gd name="T48" fmla="*/ 847 w 4103"/>
                <a:gd name="T49" fmla="*/ 1359 h 1409"/>
                <a:gd name="T50" fmla="*/ 943 w 4103"/>
                <a:gd name="T51" fmla="*/ 1196 h 1409"/>
                <a:gd name="T52" fmla="*/ 1129 w 4103"/>
                <a:gd name="T53" fmla="*/ 1351 h 1409"/>
                <a:gd name="T54" fmla="*/ 1198 w 4103"/>
                <a:gd name="T55" fmla="*/ 1196 h 1409"/>
                <a:gd name="T56" fmla="*/ 1280 w 4103"/>
                <a:gd name="T57" fmla="*/ 1129 h 1409"/>
                <a:gd name="T58" fmla="*/ 1253 w 4103"/>
                <a:gd name="T59" fmla="*/ 1254 h 1409"/>
                <a:gd name="T60" fmla="*/ 1489 w 4103"/>
                <a:gd name="T61" fmla="*/ 1194 h 1409"/>
                <a:gd name="T62" fmla="*/ 1546 w 4103"/>
                <a:gd name="T63" fmla="*/ 1353 h 1409"/>
                <a:gd name="T64" fmla="*/ 1714 w 4103"/>
                <a:gd name="T65" fmla="*/ 1286 h 1409"/>
                <a:gd name="T66" fmla="*/ 1761 w 4103"/>
                <a:gd name="T67" fmla="*/ 1328 h 1409"/>
                <a:gd name="T68" fmla="*/ 1976 w 4103"/>
                <a:gd name="T69" fmla="*/ 1346 h 1409"/>
                <a:gd name="T70" fmla="*/ 1842 w 4103"/>
                <a:gd name="T71" fmla="*/ 1270 h 1409"/>
                <a:gd name="T72" fmla="*/ 1887 w 4103"/>
                <a:gd name="T73" fmla="*/ 1270 h 1409"/>
                <a:gd name="T74" fmla="*/ 2110 w 4103"/>
                <a:gd name="T75" fmla="*/ 1348 h 1409"/>
                <a:gd name="T76" fmla="*/ 87 w 4103"/>
                <a:gd name="T77" fmla="*/ 1221 h 1409"/>
                <a:gd name="T78" fmla="*/ 5 w 4103"/>
                <a:gd name="T79" fmla="*/ 1271 h 1409"/>
                <a:gd name="T80" fmla="*/ 2343 w 4103"/>
                <a:gd name="T81" fmla="*/ 1322 h 1409"/>
                <a:gd name="T82" fmla="*/ 2378 w 4103"/>
                <a:gd name="T83" fmla="*/ 1249 h 1409"/>
                <a:gd name="T84" fmla="*/ 2528 w 4103"/>
                <a:gd name="T85" fmla="*/ 1221 h 1409"/>
                <a:gd name="T86" fmla="*/ 2832 w 4103"/>
                <a:gd name="T87" fmla="*/ 1192 h 1409"/>
                <a:gd name="T88" fmla="*/ 2709 w 4103"/>
                <a:gd name="T89" fmla="*/ 1348 h 1409"/>
                <a:gd name="T90" fmla="*/ 2963 w 4103"/>
                <a:gd name="T91" fmla="*/ 1216 h 1409"/>
                <a:gd name="T92" fmla="*/ 2966 w 4103"/>
                <a:gd name="T93" fmla="*/ 1195 h 1409"/>
                <a:gd name="T94" fmla="*/ 3072 w 4103"/>
                <a:gd name="T95" fmla="*/ 1348 h 1409"/>
                <a:gd name="T96" fmla="*/ 3168 w 4103"/>
                <a:gd name="T97" fmla="*/ 1335 h 1409"/>
                <a:gd name="T98" fmla="*/ 3246 w 4103"/>
                <a:gd name="T99" fmla="*/ 1220 h 1409"/>
                <a:gd name="T100" fmla="*/ 3457 w 4103"/>
                <a:gd name="T101" fmla="*/ 1348 h 1409"/>
                <a:gd name="T102" fmla="*/ 3509 w 4103"/>
                <a:gd name="T103" fmla="*/ 1194 h 1409"/>
                <a:gd name="T104" fmla="*/ 3513 w 4103"/>
                <a:gd name="T105" fmla="*/ 1168 h 1409"/>
                <a:gd name="T106" fmla="*/ 3601 w 4103"/>
                <a:gd name="T107" fmla="*/ 1196 h 1409"/>
                <a:gd name="T108" fmla="*/ 3656 w 4103"/>
                <a:gd name="T109" fmla="*/ 1317 h 1409"/>
                <a:gd name="T110" fmla="*/ 3687 w 4103"/>
                <a:gd name="T111" fmla="*/ 1406 h 1409"/>
                <a:gd name="T112" fmla="*/ 3987 w 4103"/>
                <a:gd name="T113" fmla="*/ 1145 h 1409"/>
                <a:gd name="T114" fmla="*/ 4072 w 4103"/>
                <a:gd name="T115" fmla="*/ 1129 h 1409"/>
                <a:gd name="T116" fmla="*/ 3978 w 4103"/>
                <a:gd name="T117" fmla="*/ 1225 h 14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03"/>
                <a:gd name="T178" fmla="*/ 0 h 1409"/>
                <a:gd name="T179" fmla="*/ 4103 w 4103"/>
                <a:gd name="T180" fmla="*/ 1409 h 14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03" h="1409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gray">
            <a:xfrm>
              <a:off x="68" y="0"/>
              <a:ext cx="1723" cy="964"/>
            </a:xfrm>
            <a:custGeom>
              <a:avLst/>
              <a:gdLst>
                <a:gd name="T0" fmla="*/ 231 w 2268"/>
                <a:gd name="T1" fmla="*/ 327 h 1269"/>
                <a:gd name="T2" fmla="*/ 0 w 2268"/>
                <a:gd name="T3" fmla="*/ 327 h 1269"/>
                <a:gd name="T4" fmla="*/ 0 w 2268"/>
                <a:gd name="T5" fmla="*/ 0 h 1269"/>
                <a:gd name="T6" fmla="*/ 231 w 2268"/>
                <a:gd name="T7" fmla="*/ 0 h 1269"/>
                <a:gd name="T8" fmla="*/ 231 w 2268"/>
                <a:gd name="T9" fmla="*/ 327 h 1269"/>
                <a:gd name="T10" fmla="*/ 2268 w 2268"/>
                <a:gd name="T11" fmla="*/ 0 h 1269"/>
                <a:gd name="T12" fmla="*/ 2036 w 2268"/>
                <a:gd name="T13" fmla="*/ 0 h 1269"/>
                <a:gd name="T14" fmla="*/ 2036 w 2268"/>
                <a:gd name="T15" fmla="*/ 327 h 1269"/>
                <a:gd name="T16" fmla="*/ 2268 w 2268"/>
                <a:gd name="T17" fmla="*/ 327 h 1269"/>
                <a:gd name="T18" fmla="*/ 2268 w 2268"/>
                <a:gd name="T19" fmla="*/ 0 h 1269"/>
                <a:gd name="T20" fmla="*/ 231 w 2268"/>
                <a:gd name="T21" fmla="*/ 942 h 1269"/>
                <a:gd name="T22" fmla="*/ 0 w 2268"/>
                <a:gd name="T23" fmla="*/ 942 h 1269"/>
                <a:gd name="T24" fmla="*/ 0 w 2268"/>
                <a:gd name="T25" fmla="*/ 1269 h 1269"/>
                <a:gd name="T26" fmla="*/ 231 w 2268"/>
                <a:gd name="T27" fmla="*/ 1269 h 1269"/>
                <a:gd name="T28" fmla="*/ 231 w 2268"/>
                <a:gd name="T29" fmla="*/ 942 h 1269"/>
                <a:gd name="T30" fmla="*/ 2268 w 2268"/>
                <a:gd name="T31" fmla="*/ 942 h 1269"/>
                <a:gd name="T32" fmla="*/ 2036 w 2268"/>
                <a:gd name="T33" fmla="*/ 942 h 1269"/>
                <a:gd name="T34" fmla="*/ 2036 w 2268"/>
                <a:gd name="T35" fmla="*/ 1269 h 1269"/>
                <a:gd name="T36" fmla="*/ 2268 w 2268"/>
                <a:gd name="T37" fmla="*/ 1269 h 1269"/>
                <a:gd name="T38" fmla="*/ 2268 w 2268"/>
                <a:gd name="T39" fmla="*/ 942 h 1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8"/>
                <a:gd name="T61" fmla="*/ 0 h 1269"/>
                <a:gd name="T62" fmla="*/ 2268 w 2268"/>
                <a:gd name="T63" fmla="*/ 1269 h 12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8" h="1269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20" name="Title 19"/>
          <p:cNvSpPr>
            <a:spLocks noGrp="1"/>
          </p:cNvSpPr>
          <p:nvPr>
            <p:ph type="title"/>
          </p:nvPr>
        </p:nvSpPr>
        <p:spPr bwMode="gray">
          <a:xfrm>
            <a:off x="4644008" y="2492896"/>
            <a:ext cx="4104456" cy="2160240"/>
          </a:xfrm>
        </p:spPr>
        <p:txBody>
          <a:bodyPr anchor="t"/>
          <a:lstStyle>
            <a:lvl1pPr algn="r"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43438" y="5013325"/>
            <a:ext cx="4105275" cy="1439863"/>
          </a:xfrm>
        </p:spPr>
        <p:txBody>
          <a:bodyPr>
            <a:normAutofit/>
          </a:bodyPr>
          <a:lstStyle>
            <a:lvl1pPr algn="r"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subtitle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gray">
          <a:xfrm>
            <a:off x="2411413" y="1124745"/>
            <a:ext cx="4249166" cy="4968552"/>
          </a:xfrm>
        </p:spPr>
        <p:txBody>
          <a:bodyPr anchor="t" anchorCtr="1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gray"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5" name="Picture 4" descr="bejarat.jpg"/>
          <p:cNvPicPr>
            <a:picLocks noChangeAspect="1"/>
          </p:cNvPicPr>
          <p:nvPr userDrawn="1"/>
        </p:nvPicPr>
        <p:blipFill>
          <a:blip r:embed="rId2" cstate="print"/>
          <a:srcRect r="35825"/>
          <a:stretch>
            <a:fillRect/>
          </a:stretch>
        </p:blipFill>
        <p:spPr>
          <a:xfrm>
            <a:off x="-36512" y="226183"/>
            <a:ext cx="10305377" cy="90354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179512" y="1124745"/>
            <a:ext cx="4248026" cy="4968552"/>
          </a:xfrm>
        </p:spPr>
        <p:txBody>
          <a:bodyPr/>
          <a:lstStyle>
            <a:lvl3pPr marL="273050" indent="-273050">
              <a:defRPr/>
            </a:lvl3pPr>
            <a:lvl4pPr marL="536575" indent="-263525">
              <a:defRPr/>
            </a:lvl4pPr>
            <a:lvl5pPr marL="809625" indent="-271463">
              <a:defRPr/>
            </a:lvl5pPr>
            <a:lvl6pPr marL="1071563" indent="-265113">
              <a:defRPr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GB" dirty="0" smtClean="0"/>
              <a:t>Sixth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 bwMode="gray">
          <a:xfrm>
            <a:off x="4645149" y="1124745"/>
            <a:ext cx="4248026" cy="4968552"/>
          </a:xfrm>
        </p:spPr>
        <p:txBody>
          <a:bodyPr/>
          <a:lstStyle>
            <a:lvl3pPr marL="273050" indent="-273050">
              <a:defRPr/>
            </a:lvl3pPr>
            <a:lvl4pPr marL="536575" indent="-263525">
              <a:defRPr/>
            </a:lvl4pPr>
            <a:lvl5pPr marL="809625" indent="-271463">
              <a:defRPr/>
            </a:lvl5pPr>
            <a:lvl6pPr marL="1071563" indent="-265113" defTabSz="1071563">
              <a:tabLst/>
              <a:defRPr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GB" dirty="0" smtClean="0"/>
              <a:t>Sixth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 Placeholder 50"/>
          <p:cNvSpPr>
            <a:spLocks noGrp="1"/>
          </p:cNvSpPr>
          <p:nvPr>
            <p:ph type="body" idx="1"/>
          </p:nvPr>
        </p:nvSpPr>
        <p:spPr bwMode="gray">
          <a:xfrm>
            <a:off x="179512" y="1124745"/>
            <a:ext cx="8712968" cy="49685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  <p:grpSp>
        <p:nvGrpSpPr>
          <p:cNvPr id="18" name="Group 17"/>
          <p:cNvGrpSpPr/>
          <p:nvPr/>
        </p:nvGrpSpPr>
        <p:grpSpPr bwMode="gray">
          <a:xfrm>
            <a:off x="179512" y="1124744"/>
            <a:ext cx="8712968" cy="4968552"/>
            <a:chOff x="179512" y="1124744"/>
            <a:chExt cx="8712968" cy="4968552"/>
          </a:xfrm>
          <a:noFill/>
        </p:grpSpPr>
        <p:sp>
          <p:nvSpPr>
            <p:cNvPr id="29" name="Rectangle 28"/>
            <p:cNvSpPr>
              <a:spLocks noChangeArrowheads="1"/>
            </p:cNvSpPr>
            <p:nvPr userDrawn="1"/>
          </p:nvSpPr>
          <p:spPr bwMode="gray">
            <a:xfrm>
              <a:off x="179512" y="1125120"/>
              <a:ext cx="8712968" cy="4968000"/>
            </a:xfrm>
            <a:prstGeom prst="rect">
              <a:avLst/>
            </a:prstGeom>
            <a:grp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Rectangle 29"/>
            <p:cNvSpPr>
              <a:spLocks noChangeArrowheads="1"/>
            </p:cNvSpPr>
            <p:nvPr userDrawn="1"/>
          </p:nvSpPr>
          <p:spPr bwMode="gray">
            <a:xfrm>
              <a:off x="4428240" y="1124744"/>
              <a:ext cx="216000" cy="4968552"/>
            </a:xfrm>
            <a:prstGeom prst="rect">
              <a:avLst/>
            </a:prstGeom>
            <a:grp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 userDrawn="1"/>
          </p:nvSpPr>
          <p:spPr bwMode="gray">
            <a:xfrm rot="5400000">
              <a:off x="4428240" y="-747120"/>
              <a:ext cx="216000" cy="8712480"/>
            </a:xfrm>
            <a:prstGeom prst="rect">
              <a:avLst/>
            </a:prstGeom>
            <a:grp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Rectangle 31"/>
            <p:cNvSpPr>
              <a:spLocks noChangeArrowheads="1"/>
            </p:cNvSpPr>
            <p:nvPr userDrawn="1"/>
          </p:nvSpPr>
          <p:spPr bwMode="gray">
            <a:xfrm>
              <a:off x="2196120" y="1124744"/>
              <a:ext cx="216000" cy="4968552"/>
            </a:xfrm>
            <a:prstGeom prst="rect">
              <a:avLst/>
            </a:prstGeom>
            <a:grp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Rectangle 32"/>
            <p:cNvSpPr>
              <a:spLocks noChangeArrowheads="1"/>
            </p:cNvSpPr>
            <p:nvPr userDrawn="1"/>
          </p:nvSpPr>
          <p:spPr bwMode="gray">
            <a:xfrm>
              <a:off x="6660360" y="1124744"/>
              <a:ext cx="216000" cy="4968552"/>
            </a:xfrm>
            <a:prstGeom prst="rect">
              <a:avLst/>
            </a:prstGeom>
            <a:grp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8" name="Group 47"/>
          <p:cNvGrpSpPr/>
          <p:nvPr/>
        </p:nvGrpSpPr>
        <p:grpSpPr bwMode="gray">
          <a:xfrm>
            <a:off x="0" y="836712"/>
            <a:ext cx="9144000" cy="5544616"/>
            <a:chOff x="0" y="836712"/>
            <a:chExt cx="9144000" cy="5544616"/>
          </a:xfrm>
          <a:noFill/>
        </p:grpSpPr>
        <p:sp>
          <p:nvSpPr>
            <p:cNvPr id="24" name="Rectangle 23"/>
            <p:cNvSpPr>
              <a:spLocks noChangeArrowheads="1"/>
            </p:cNvSpPr>
            <p:nvPr userDrawn="1"/>
          </p:nvSpPr>
          <p:spPr bwMode="gray">
            <a:xfrm rot="16200000">
              <a:off x="4426396" y="944728"/>
              <a:ext cx="288032" cy="7200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Rectangle 5"/>
            <p:cNvSpPr>
              <a:spLocks noChangeArrowheads="1"/>
            </p:cNvSpPr>
            <p:nvPr userDrawn="1"/>
          </p:nvSpPr>
          <p:spPr bwMode="gray">
            <a:xfrm rot="16200000">
              <a:off x="4426397" y="6201312"/>
              <a:ext cx="288032" cy="7200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Rectangle 4"/>
            <p:cNvSpPr/>
            <p:nvPr userDrawn="1"/>
          </p:nvSpPr>
          <p:spPr bwMode="gray">
            <a:xfrm flipV="1">
              <a:off x="0" y="3573120"/>
              <a:ext cx="180000" cy="7200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Rectangle 26"/>
            <p:cNvSpPr/>
            <p:nvPr userDrawn="1"/>
          </p:nvSpPr>
          <p:spPr bwMode="gray">
            <a:xfrm>
              <a:off x="8892480" y="3573120"/>
              <a:ext cx="251520" cy="7200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2" name="Freeform 20"/>
          <p:cNvSpPr>
            <a:spLocks noChangeAspect="1"/>
          </p:cNvSpPr>
          <p:nvPr/>
        </p:nvSpPr>
        <p:spPr bwMode="gray">
          <a:xfrm>
            <a:off x="0" y="0"/>
            <a:ext cx="9140825" cy="8350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729"/>
              </a:cxn>
              <a:cxn ang="0">
                <a:pos x="18422" y="1729"/>
              </a:cxn>
              <a:cxn ang="0">
                <a:pos x="18935" y="0"/>
              </a:cxn>
              <a:cxn ang="0">
                <a:pos x="0" y="0"/>
              </a:cxn>
            </a:cxnLst>
            <a:rect l="0" t="0" r="r" b="b"/>
            <a:pathLst>
              <a:path w="18935" h="1729">
                <a:moveTo>
                  <a:pt x="0" y="0"/>
                </a:moveTo>
                <a:lnTo>
                  <a:pt x="0" y="1729"/>
                </a:lnTo>
                <a:lnTo>
                  <a:pt x="18422" y="1729"/>
                </a:lnTo>
                <a:lnTo>
                  <a:pt x="18935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defRPr/>
            </a:pPr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" name="Line 10"/>
          <p:cNvSpPr>
            <a:spLocks noChangeShapeType="1"/>
          </p:cNvSpPr>
          <p:nvPr/>
        </p:nvSpPr>
        <p:spPr bwMode="gray">
          <a:xfrm>
            <a:off x="179512" y="6381332"/>
            <a:ext cx="8712968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36" name="Rectangle 35"/>
          <p:cNvSpPr/>
          <p:nvPr/>
        </p:nvSpPr>
        <p:spPr bwMode="gray">
          <a:xfrm>
            <a:off x="8389560" y="6381332"/>
            <a:ext cx="502920" cy="280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72000" tIns="72000" rIns="0" bIns="0" numCol="1" anchor="t" anchorCtr="0" compatLnSpc="1">
            <a:prstTxWarp prst="textNoShape">
              <a:avLst/>
            </a:prstTxWarp>
          </a:bodyPr>
          <a:lstStyle/>
          <a:p>
            <a:pPr algn="r" rtl="0" fontAlgn="base">
              <a:spcBef>
                <a:spcPct val="40000"/>
              </a:spcBef>
              <a:spcAft>
                <a:spcPct val="0"/>
              </a:spcAft>
            </a:pPr>
            <a:fld id="{358FC8E3-FE67-4452-9F4E-9A47A20D0542}" type="slidenum">
              <a:rPr lang="en-US" sz="900" kern="1200" noProof="0" smtClean="0">
                <a:solidFill>
                  <a:srgbClr val="00338D"/>
                </a:solidFill>
                <a:latin typeface="Arial"/>
                <a:ea typeface="+mn-ea"/>
                <a:cs typeface="Arial" charset="0"/>
              </a:rPr>
              <a:pPr algn="r" rtl="0" fontAlgn="base">
                <a:spcBef>
                  <a:spcPct val="40000"/>
                </a:spcBef>
                <a:spcAft>
                  <a:spcPct val="0"/>
                </a:spcAft>
              </a:pPr>
              <a:t>‹#›</a:t>
            </a:fld>
            <a:endParaRPr lang="en-US" sz="900" kern="1200" dirty="0">
              <a:solidFill>
                <a:srgbClr val="00338D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46" name="Title Placeholder 45"/>
          <p:cNvSpPr>
            <a:spLocks noGrp="1"/>
          </p:cNvSpPr>
          <p:nvPr>
            <p:ph type="title"/>
          </p:nvPr>
        </p:nvSpPr>
        <p:spPr bwMode="gray">
          <a:xfrm>
            <a:off x="179512" y="116632"/>
            <a:ext cx="871296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5" name="Text Box 8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gray">
          <a:xfrm>
            <a:off x="179512" y="6381328"/>
            <a:ext cx="5832648" cy="288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72000" rIns="0" bIns="0">
            <a:spAutoFit/>
          </a:bodyPr>
          <a:lstStyle/>
          <a:p>
            <a:pPr algn="l">
              <a:spcBef>
                <a:spcPct val="40000"/>
              </a:spcBef>
            </a:pPr>
            <a:r>
              <a:rPr lang="en-US" sz="700" dirty="0" smtClean="0">
                <a:solidFill>
                  <a:srgbClr val="00338D"/>
                </a:solidFill>
                <a:latin typeface="Arial"/>
              </a:rPr>
              <a:t>© 201</a:t>
            </a:r>
            <a:r>
              <a:rPr lang="hu-HU" sz="700" dirty="0" smtClean="0">
                <a:solidFill>
                  <a:srgbClr val="00338D"/>
                </a:solidFill>
                <a:latin typeface="Arial"/>
              </a:rPr>
              <a:t>4</a:t>
            </a:r>
            <a:r>
              <a:rPr lang="en-US" sz="700" dirty="0" smtClean="0">
                <a:solidFill>
                  <a:srgbClr val="00338D"/>
                </a:solidFill>
                <a:latin typeface="Arial"/>
              </a:rPr>
              <a:t> KPMG Advisory Ltd, a Hungarian limited liability company and a member firm of the KPMG network of independent member firms affiliated with KPMG International Cooperative (‘KPMG International’), a Swiss entity. All rights reserved.</a:t>
            </a:r>
            <a:endParaRPr lang="en-US" sz="700" dirty="0">
              <a:solidFill>
                <a:srgbClr val="00338D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87" r:id="rId2"/>
    <p:sldLayoutId id="2147483801" r:id="rId3"/>
    <p:sldLayoutId id="2147483788" r:id="rId4"/>
    <p:sldLayoutId id="2147483786" r:id="rId5"/>
    <p:sldLayoutId id="2147483799" r:id="rId6"/>
    <p:sldLayoutId id="2147483777" r:id="rId7"/>
    <p:sldLayoutId id="2147483775" r:id="rId8"/>
    <p:sldLayoutId id="2147483776" r:id="rId9"/>
    <p:sldLayoutId id="2147483789" r:id="rId10"/>
    <p:sldLayoutId id="2147483790" r:id="rId11"/>
    <p:sldLayoutId id="2147483791" r:id="rId12"/>
    <p:sldLayoutId id="2147483785" r:id="rId13"/>
    <p:sldLayoutId id="2147483792" r:id="rId14"/>
    <p:sldLayoutId id="2147483778" r:id="rId15"/>
    <p:sldLayoutId id="2147483793" r:id="rId16"/>
    <p:sldLayoutId id="2147483794" r:id="rId17"/>
    <p:sldLayoutId id="2147483795" r:id="rId18"/>
    <p:sldLayoutId id="2147483798" r:id="rId19"/>
    <p:sldLayoutId id="2147483796" r:id="rId20"/>
    <p:sldLayoutId id="2147483797" r:id="rId21"/>
    <p:sldLayoutId id="2147483800" r:id="rId22"/>
    <p:sldLayoutId id="2147483780" r:id="rId23"/>
    <p:sldLayoutId id="2147483781" r:id="rId24"/>
    <p:sldLayoutId id="2147483782" r:id="rId25"/>
    <p:sldLayoutId id="2147483783" r:id="rId26"/>
    <p:sldLayoutId id="2147483784" r:id="rId27"/>
  </p:sldLayoutIdLst>
  <p:txStyles>
    <p:titleStyle>
      <a:lvl1pPr algn="l" defTabSz="914400" rtl="0" eaLnBrk="1" latinLnBrk="0" hangingPunct="1">
        <a:spcBef>
          <a:spcPct val="0"/>
        </a:spcBef>
        <a:buNone/>
        <a:defRPr lang="en-GB" sz="2000" b="1" kern="1200" noProof="0" dirty="0" smtClean="0">
          <a:solidFill>
            <a:schemeClr val="bg1"/>
          </a:solidFill>
          <a:latin typeface="Arial"/>
          <a:ea typeface="+mj-ea"/>
          <a:cs typeface="Arial" pitchFamily="34" charset="0"/>
        </a:defRPr>
      </a:lvl1pPr>
      <a:lvl2pPr eaLnBrk="1" hangingPunct="1">
        <a:defRPr lang="en-GB" sz="1800" b="1" kern="1200" noProof="0" dirty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2pPr>
      <a:lvl3pPr eaLnBrk="1" hangingPunct="1">
        <a:defRPr lang="en-GB" sz="1800" b="1" kern="1200" noProof="0" dirty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3pPr>
      <a:lvl4pPr eaLnBrk="1" hangingPunct="1">
        <a:defRPr lang="en-GB" sz="1800" b="1" kern="1200" noProof="0" dirty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4pPr>
      <a:lvl5pPr eaLnBrk="1" hangingPunct="1">
        <a:defRPr lang="en-GB" sz="1800" b="1" kern="1200" noProof="0" dirty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5pPr>
      <a:lvl6pPr eaLnBrk="1" hangingPunct="1">
        <a:defRPr lang="en-GB" sz="1800" b="1" kern="1200" noProof="0" dirty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6pPr>
      <a:lvl7pPr eaLnBrk="1" hangingPunct="1">
        <a:defRPr lang="en-GB" sz="1800" b="1" kern="1200" noProof="0" dirty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7pPr>
      <a:lvl8pPr eaLnBrk="1" hangingPunct="1">
        <a:defRPr lang="en-GB" sz="1800" b="1" kern="1200" noProof="0" dirty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8pPr>
      <a:lvl9pPr eaLnBrk="1" hangingPunct="1">
        <a:defRPr lang="en-GB" sz="1800" b="1" kern="1200" noProof="0" dirty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9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lang="en-US" sz="1600" b="1" kern="1200" noProof="0" dirty="0" smtClean="0">
          <a:solidFill>
            <a:srgbClr val="00338D"/>
          </a:solidFill>
          <a:latin typeface="Arial"/>
          <a:ea typeface="+mn-ea"/>
          <a:cs typeface="Arial" pitchFamily="34" charset="0"/>
        </a:defRPr>
      </a:lvl1pPr>
      <a:lvl2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lang="en-US" sz="1600" b="0" kern="1200" noProof="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2pPr>
      <a:lvl3pPr marL="273050" indent="-273050" algn="l" defTabSz="914400" rtl="0" eaLnBrk="1" latinLnBrk="0" hangingPunct="1">
        <a:lnSpc>
          <a:spcPct val="100000"/>
        </a:lnSpc>
        <a:spcBef>
          <a:spcPts val="1200"/>
        </a:spcBef>
        <a:buClr>
          <a:srgbClr val="97989A"/>
        </a:buClr>
        <a:buFont typeface="Arial" pitchFamily="34" charset="0"/>
        <a:buChar char="■"/>
        <a:defRPr lang="en-US" sz="1600" b="0" kern="1200" noProof="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3pPr>
      <a:lvl4pPr marL="536575" indent="-263525" algn="l" defTabSz="914400" rtl="0" eaLnBrk="1" latinLnBrk="0" hangingPunct="1">
        <a:lnSpc>
          <a:spcPct val="100000"/>
        </a:lnSpc>
        <a:spcBef>
          <a:spcPts val="1200"/>
        </a:spcBef>
        <a:buClr>
          <a:srgbClr val="97989A"/>
        </a:buClr>
        <a:buFont typeface="Arial" pitchFamily="34" charset="0"/>
        <a:buChar char="–"/>
        <a:tabLst/>
        <a:defRPr lang="en-US" sz="1600" b="0" kern="1200" noProof="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4pPr>
      <a:lvl5pPr marL="809625" indent="-271463" algn="l" defTabSz="914400" rtl="0" eaLnBrk="1" latinLnBrk="0" hangingPunct="1">
        <a:lnSpc>
          <a:spcPct val="100000"/>
        </a:lnSpc>
        <a:spcBef>
          <a:spcPts val="1200"/>
        </a:spcBef>
        <a:buClr>
          <a:srgbClr val="97989A"/>
        </a:buClr>
        <a:buFont typeface="Arial" pitchFamily="34" charset="0"/>
        <a:buChar char="■"/>
        <a:tabLst/>
        <a:defRPr lang="en-GB" sz="1600" b="0" kern="1200" baseline="0" noProof="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5pPr>
      <a:lvl6pPr marL="1082675" indent="-273050" algn="l" defTabSz="893763" rtl="0" eaLnBrk="1" latinLnBrk="0" hangingPunct="1">
        <a:lnSpc>
          <a:spcPct val="100000"/>
        </a:lnSpc>
        <a:spcBef>
          <a:spcPts val="1200"/>
        </a:spcBef>
        <a:buClr>
          <a:srgbClr val="97989A"/>
        </a:buClr>
        <a:buFont typeface="Arial" pitchFamily="34" charset="0"/>
        <a:buChar char="–"/>
        <a:defRPr lang="en-GB" sz="1600" kern="120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6pPr>
      <a:lvl7pPr marL="1344613" indent="-266700" algn="l" defTabSz="914400" rtl="0" eaLnBrk="1" latinLnBrk="0" hangingPunct="1">
        <a:lnSpc>
          <a:spcPct val="100000"/>
        </a:lnSpc>
        <a:spcBef>
          <a:spcPts val="1200"/>
        </a:spcBef>
        <a:buClr>
          <a:srgbClr val="97989A"/>
        </a:buClr>
        <a:buFont typeface="Arial" pitchFamily="34" charset="0"/>
        <a:buChar char="■"/>
        <a:defRPr lang="en-GB" sz="1600" kern="1200" baseline="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7pPr>
      <a:lvl8pPr marL="1619250" indent="-274638" algn="l" defTabSz="914400" rtl="0" eaLnBrk="1" latinLnBrk="0" hangingPunct="1">
        <a:lnSpc>
          <a:spcPct val="100000"/>
        </a:lnSpc>
        <a:spcBef>
          <a:spcPts val="1200"/>
        </a:spcBef>
        <a:buClr>
          <a:srgbClr val="97989A"/>
        </a:buClr>
        <a:buFont typeface="Arial" pitchFamily="34" charset="0"/>
        <a:buChar char="–"/>
        <a:defRPr lang="en-GB" sz="1600" kern="1200" dirty="0" smtClean="0">
          <a:solidFill>
            <a:schemeClr val="tx1"/>
          </a:solidFill>
          <a:latin typeface="Arial"/>
          <a:ea typeface="+mn-ea"/>
          <a:cs typeface="+mn-cs"/>
        </a:defRPr>
      </a:lvl8pPr>
      <a:lvl9pPr marL="1876425" indent="-257175" algn="l" defTabSz="914400" rtl="0" eaLnBrk="1" latinLnBrk="0" hangingPunct="1">
        <a:lnSpc>
          <a:spcPct val="100000"/>
        </a:lnSpc>
        <a:spcBef>
          <a:spcPts val="1200"/>
        </a:spcBef>
        <a:buClr>
          <a:srgbClr val="97989A"/>
        </a:buClr>
        <a:buFont typeface="Arial" pitchFamily="34" charset="0"/>
        <a:buChar char="■"/>
        <a:defRPr lang="en-GB" sz="1600" kern="120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1556792"/>
            <a:ext cx="7704856" cy="2664296"/>
          </a:xfrm>
        </p:spPr>
        <p:txBody>
          <a:bodyPr>
            <a:normAutofit fontScale="90000"/>
          </a:bodyPr>
          <a:lstStyle/>
          <a:p>
            <a:r>
              <a:rPr lang="hu-HU" sz="4800" dirty="0" smtClean="0"/>
              <a:t>Az értékelési bizonytalanság</a:t>
            </a:r>
            <a:r>
              <a:rPr lang="hu-HU" sz="2800" dirty="0"/>
              <a:t/>
            </a:r>
            <a:br>
              <a:rPr lang="hu-HU" sz="2800" dirty="0"/>
            </a:b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2800" dirty="0" smtClean="0"/>
              <a:t>és ennek </a:t>
            </a:r>
            <a:r>
              <a:rPr lang="hu-HU" sz="2700" dirty="0" smtClean="0"/>
              <a:t>szerepeltetése</a:t>
            </a:r>
            <a:br>
              <a:rPr lang="hu-HU" sz="2700" dirty="0" smtClean="0"/>
            </a:br>
            <a:r>
              <a:rPr lang="hu-HU" sz="2700" dirty="0" smtClean="0"/>
              <a:t>az</a:t>
            </a:r>
            <a:br>
              <a:rPr lang="hu-HU" sz="2700" dirty="0" smtClean="0"/>
            </a:br>
            <a:r>
              <a:rPr lang="hu-HU" sz="2700" dirty="0" smtClean="0"/>
              <a:t>ingatlanértékelésben</a:t>
            </a:r>
            <a:r>
              <a:rPr lang="hu-HU" sz="1600" i="1" dirty="0" smtClean="0"/>
              <a:t/>
            </a:r>
            <a:br>
              <a:rPr lang="hu-HU" sz="1600" i="1" dirty="0" smtClean="0"/>
            </a:br>
            <a:r>
              <a:rPr lang="hu-HU" sz="1600" i="1" dirty="0"/>
              <a:t/>
            </a:r>
            <a:br>
              <a:rPr lang="hu-HU" sz="1600" i="1" dirty="0"/>
            </a:br>
            <a:r>
              <a:rPr lang="en-US" sz="1600" i="1" dirty="0" smtClean="0"/>
              <a:t> </a:t>
            </a:r>
            <a:r>
              <a:rPr lang="hu-HU" sz="1600" i="1" dirty="0" smtClean="0"/>
              <a:t>                     </a:t>
            </a:r>
            <a:br>
              <a:rPr lang="hu-HU" sz="1600" i="1" dirty="0" smtClean="0"/>
            </a:br>
            <a:r>
              <a:rPr lang="hu-HU" sz="1600" i="1" dirty="0"/>
              <a:t/>
            </a:r>
            <a:br>
              <a:rPr lang="hu-HU" sz="1600" i="1" dirty="0"/>
            </a:br>
            <a:r>
              <a:rPr lang="hu-HU" sz="2000" i="1" dirty="0" smtClean="0"/>
              <a:t>           </a:t>
            </a:r>
            <a:r>
              <a:rPr lang="en-US" sz="2800" dirty="0" smtClean="0"/>
              <a:t>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body" sz="quarter" idx="10"/>
          </p:nvPr>
        </p:nvSpPr>
        <p:spPr>
          <a:xfrm>
            <a:off x="179512" y="4941168"/>
            <a:ext cx="1368152" cy="432048"/>
          </a:xfrm>
        </p:spPr>
        <p:txBody>
          <a:bodyPr/>
          <a:lstStyle/>
          <a:p>
            <a:r>
              <a:rPr lang="en-US" dirty="0" smtClean="0"/>
              <a:t>201</a:t>
            </a:r>
            <a:r>
              <a:rPr lang="hu-HU" dirty="0" smtClean="0"/>
              <a:t>4. Október 3.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17466" y="6602869"/>
            <a:ext cx="94256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 i="1" dirty="0" smtClean="0">
                <a:solidFill>
                  <a:srgbClr val="9E3039"/>
                </a:solidFill>
                <a:latin typeface="Arial"/>
                <a:cs typeface="Arial" pitchFamily="34" charset="0"/>
              </a:rPr>
              <a:t>Source</a:t>
            </a:r>
            <a:r>
              <a:rPr lang="hu-HU" sz="900" i="1" dirty="0" smtClean="0">
                <a:solidFill>
                  <a:srgbClr val="9E3039"/>
                </a:solidFill>
                <a:latin typeface="Arial"/>
                <a:cs typeface="Arial" pitchFamily="34" charset="0"/>
              </a:rPr>
              <a:t> </a:t>
            </a:r>
            <a:r>
              <a:rPr lang="en-US" sz="900" i="1" dirty="0" smtClean="0">
                <a:solidFill>
                  <a:srgbClr val="9E3039"/>
                </a:solidFill>
                <a:latin typeface="Arial"/>
                <a:cs typeface="Arial" pitchFamily="34" charset="0"/>
              </a:rPr>
              <a:t>:</a:t>
            </a:r>
            <a:r>
              <a:rPr lang="hu-HU" sz="900" i="1" dirty="0" smtClean="0">
                <a:solidFill>
                  <a:srgbClr val="9E3039"/>
                </a:solidFill>
                <a:latin typeface="Arial"/>
                <a:cs typeface="Arial" pitchFamily="34" charset="0"/>
              </a:rPr>
              <a:t> </a:t>
            </a:r>
            <a:r>
              <a:rPr lang="en-US" sz="900" i="1" dirty="0" smtClean="0">
                <a:solidFill>
                  <a:srgbClr val="9E3039"/>
                </a:solidFill>
                <a:latin typeface="Arial"/>
                <a:cs typeface="Arial" pitchFamily="34" charset="0"/>
              </a:rPr>
              <a:t> </a:t>
            </a:r>
            <a:r>
              <a:rPr lang="hu-HU" sz="900" i="1" dirty="0" smtClean="0">
                <a:solidFill>
                  <a:srgbClr val="9E3039"/>
                </a:solidFill>
                <a:latin typeface="Arial"/>
                <a:cs typeface="Arial" pitchFamily="34" charset="0"/>
              </a:rPr>
              <a:t>EZO.TV</a:t>
            </a:r>
            <a:endParaRPr lang="en-US" sz="900" i="1" dirty="0" smtClean="0">
              <a:solidFill>
                <a:srgbClr val="9E3039"/>
              </a:solidFill>
              <a:latin typeface="Arial"/>
              <a:cs typeface="Arial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/>
          <a:srcRect l="750" t="17637" r="1992" b="14897"/>
          <a:stretch>
            <a:fillRect/>
          </a:stretch>
        </p:blipFill>
        <p:spPr bwMode="auto">
          <a:xfrm>
            <a:off x="159296" y="6146184"/>
            <a:ext cx="1460376" cy="630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4" cstate="print"/>
          <a:srcRect l="35018" t="29703" r="32378" b="23597"/>
          <a:stretch>
            <a:fillRect/>
          </a:stretch>
        </p:blipFill>
        <p:spPr bwMode="auto">
          <a:xfrm>
            <a:off x="8172400" y="6089829"/>
            <a:ext cx="857182" cy="768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6129" name="Rectangle 1"/>
          <p:cNvSpPr>
            <a:spLocks noChangeArrowheads="1"/>
          </p:cNvSpPr>
          <p:nvPr/>
        </p:nvSpPr>
        <p:spPr bwMode="auto">
          <a:xfrm>
            <a:off x="683568" y="6597352"/>
            <a:ext cx="864096" cy="144016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9" name="Picture 8"/>
          <p:cNvPicPr/>
          <p:nvPr/>
        </p:nvPicPr>
        <p:blipFill>
          <a:blip r:embed="rId5" cstate="print"/>
          <a:srcRect l="48811" t="54233" r="40299" b="30206"/>
          <a:stretch>
            <a:fillRect/>
          </a:stretch>
        </p:blipFill>
        <p:spPr bwMode="auto">
          <a:xfrm>
            <a:off x="7310865" y="6093296"/>
            <a:ext cx="861535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>
          <a:blip r:embed="rId6" cstate="print"/>
          <a:srcRect l="15478" t="13975" r="69800" b="80124"/>
          <a:stretch>
            <a:fillRect/>
          </a:stretch>
        </p:blipFill>
        <p:spPr bwMode="auto">
          <a:xfrm>
            <a:off x="251520" y="5693584"/>
            <a:ext cx="1312909" cy="327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2930" name="AutoShape 2" descr="http://www.tegova.org/data/images/4fe1f7e82933f_EVS_Logo%20(small)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 descr="ev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27066" y="6093296"/>
            <a:ext cx="781238" cy="764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83568" y="1196752"/>
            <a:ext cx="7056784" cy="48628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hu-HU" sz="240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Arial Black" pitchFamily="34" charset="0"/>
            </a:endParaRPr>
          </a:p>
          <a:p>
            <a:pPr>
              <a:buFont typeface="Wingdings" pitchFamily="2" charset="2"/>
              <a:buChar char="q"/>
            </a:pPr>
            <a:endParaRPr lang="hu-HU" sz="1400" dirty="0" smtClean="0"/>
          </a:p>
          <a:p>
            <a:r>
              <a:rPr lang="hu-HU" sz="1400" dirty="0" smtClean="0"/>
              <a:t> </a:t>
            </a:r>
            <a:r>
              <a:rPr lang="hu-H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Lakás – lakótelek </a:t>
            </a:r>
          </a:p>
          <a:p>
            <a:pPr lvl="1">
              <a:spcAft>
                <a:spcPts val="200"/>
              </a:spcAft>
              <a:buClr>
                <a:srgbClr val="101698"/>
              </a:buClr>
              <a:buFont typeface="Wingdings" pitchFamily="2" charset="2"/>
              <a:buChar char="q"/>
            </a:pPr>
            <a:endParaRPr lang="hu-HU" sz="1400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1">
              <a:spcAft>
                <a:spcPts val="200"/>
              </a:spcAft>
              <a:buClr>
                <a:srgbClr val="101698"/>
              </a:buClr>
              <a:buFont typeface="Wingdings" pitchFamily="2" charset="2"/>
              <a:buChar char="q"/>
            </a:pPr>
            <a:r>
              <a:rPr lang="hu-HU" sz="1400" dirty="0" smtClean="0">
                <a:solidFill>
                  <a:schemeClr val="bg2">
                    <a:lumMod val="50000"/>
                  </a:schemeClr>
                </a:solidFill>
              </a:rPr>
              <a:t>     viszonylag átlátható piac</a:t>
            </a:r>
          </a:p>
          <a:p>
            <a:pPr lvl="1">
              <a:spcAft>
                <a:spcPts val="200"/>
              </a:spcAft>
              <a:buClr>
                <a:srgbClr val="101698"/>
              </a:buClr>
              <a:buFont typeface="Wingdings" pitchFamily="2" charset="2"/>
              <a:buChar char="q"/>
            </a:pPr>
            <a:r>
              <a:rPr lang="hu-HU" sz="1400" dirty="0" smtClean="0">
                <a:solidFill>
                  <a:schemeClr val="bg2">
                    <a:lumMod val="50000"/>
                  </a:schemeClr>
                </a:solidFill>
              </a:rPr>
              <a:t>     vannak ügyletek</a:t>
            </a:r>
          </a:p>
          <a:p>
            <a:pPr lvl="1">
              <a:spcAft>
                <a:spcPts val="200"/>
              </a:spcAft>
              <a:buClr>
                <a:srgbClr val="101698"/>
              </a:buClr>
              <a:buFont typeface="Wingdings" pitchFamily="2" charset="2"/>
              <a:buChar char="q"/>
            </a:pPr>
            <a:r>
              <a:rPr lang="hu-HU" sz="1400" dirty="0" smtClean="0">
                <a:solidFill>
                  <a:schemeClr val="bg2">
                    <a:lumMod val="50000"/>
                  </a:schemeClr>
                </a:solidFill>
              </a:rPr>
              <a:t>     közvetítők rendelkeznek valódi adatokkal</a:t>
            </a:r>
          </a:p>
          <a:p>
            <a:pPr lvl="1">
              <a:spcAft>
                <a:spcPts val="200"/>
              </a:spcAft>
              <a:buClr>
                <a:srgbClr val="101698"/>
              </a:buClr>
              <a:buFont typeface="Wingdings" pitchFamily="2" charset="2"/>
              <a:buChar char="q"/>
            </a:pPr>
            <a:r>
              <a:rPr lang="hu-HU" sz="1400" dirty="0" smtClean="0">
                <a:solidFill>
                  <a:schemeClr val="bg2">
                    <a:lumMod val="50000"/>
                  </a:schemeClr>
                </a:solidFill>
              </a:rPr>
              <a:t>     de lényegesen kevesebb a tranzakció, mint a válság előtti években</a:t>
            </a:r>
          </a:p>
          <a:p>
            <a:pPr lvl="1">
              <a:spcAft>
                <a:spcPts val="200"/>
              </a:spcAft>
              <a:buClr>
                <a:srgbClr val="101698"/>
              </a:buClr>
              <a:buFont typeface="Wingdings" pitchFamily="2" charset="2"/>
              <a:buChar char="q"/>
            </a:pPr>
            <a:r>
              <a:rPr lang="hu-HU" sz="1400" dirty="0" smtClean="0">
                <a:solidFill>
                  <a:schemeClr val="bg2">
                    <a:lumMod val="50000"/>
                  </a:schemeClr>
                </a:solidFill>
              </a:rPr>
              <a:t>     elsősorban piaci-összehasonlító módszer </a:t>
            </a:r>
          </a:p>
          <a:p>
            <a:pPr lvl="1">
              <a:spcAft>
                <a:spcPts val="200"/>
              </a:spcAft>
              <a:buClr>
                <a:srgbClr val="101698"/>
              </a:buClr>
              <a:buFont typeface="Wingdings" pitchFamily="2" charset="2"/>
              <a:buChar char="q"/>
            </a:pPr>
            <a:r>
              <a:rPr lang="hu-HU" sz="1400" dirty="0" smtClean="0">
                <a:solidFill>
                  <a:schemeClr val="bg2">
                    <a:lumMod val="50000"/>
                  </a:schemeClr>
                </a:solidFill>
              </a:rPr>
              <a:t>     viszonylag gyakran szerepelnek kínálati </a:t>
            </a:r>
            <a:r>
              <a:rPr lang="hu-HU" sz="1400" dirty="0" smtClean="0"/>
              <a:t>árak az értékbecslésekben </a:t>
            </a:r>
          </a:p>
          <a:p>
            <a:pPr lvl="1"/>
            <a:r>
              <a:rPr lang="hu-HU" sz="1400" dirty="0" smtClean="0"/>
              <a:t> </a:t>
            </a:r>
          </a:p>
          <a:p>
            <a:r>
              <a:rPr lang="hu-H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Jövedelem termelő ingatlanok</a:t>
            </a:r>
          </a:p>
          <a:p>
            <a:pPr lvl="1">
              <a:spcAft>
                <a:spcPts val="200"/>
              </a:spcAft>
              <a:buClr>
                <a:srgbClr val="101698"/>
              </a:buClr>
              <a:buFont typeface="Wingdings" pitchFamily="2" charset="2"/>
              <a:buChar char="q"/>
            </a:pPr>
            <a:endParaRPr lang="hu-HU" sz="1400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1">
              <a:spcAft>
                <a:spcPts val="200"/>
              </a:spcAft>
              <a:buClr>
                <a:srgbClr val="101698"/>
              </a:buClr>
              <a:buFont typeface="Wingdings" pitchFamily="2" charset="2"/>
              <a:buChar char="q"/>
            </a:pPr>
            <a:r>
              <a:rPr lang="hu-HU" sz="1400" dirty="0" smtClean="0">
                <a:solidFill>
                  <a:schemeClr val="bg2">
                    <a:lumMod val="50000"/>
                  </a:schemeClr>
                </a:solidFill>
              </a:rPr>
              <a:t>     nehezen átlátható piac</a:t>
            </a:r>
          </a:p>
          <a:p>
            <a:pPr lvl="1">
              <a:spcAft>
                <a:spcPts val="200"/>
              </a:spcAft>
              <a:buClr>
                <a:srgbClr val="101698"/>
              </a:buClr>
              <a:buFont typeface="Wingdings" pitchFamily="2" charset="2"/>
              <a:buChar char="q"/>
            </a:pPr>
            <a:r>
              <a:rPr lang="hu-HU" sz="1400" dirty="0" smtClean="0">
                <a:solidFill>
                  <a:schemeClr val="bg2">
                    <a:lumMod val="50000"/>
                  </a:schemeClr>
                </a:solidFill>
              </a:rPr>
              <a:t>     kevés ügylet</a:t>
            </a:r>
          </a:p>
          <a:p>
            <a:pPr lvl="1">
              <a:spcAft>
                <a:spcPts val="200"/>
              </a:spcAft>
              <a:buClr>
                <a:srgbClr val="101698"/>
              </a:buClr>
              <a:buFont typeface="Wingdings" pitchFamily="2" charset="2"/>
              <a:buChar char="q"/>
            </a:pPr>
            <a:r>
              <a:rPr lang="hu-HU" sz="1400" dirty="0" smtClean="0">
                <a:solidFill>
                  <a:schemeClr val="bg2">
                    <a:lumMod val="50000"/>
                  </a:schemeClr>
                </a:solidFill>
              </a:rPr>
              <a:t>     üzleti titkok korlátozzák az információ megszerzését</a:t>
            </a:r>
          </a:p>
          <a:p>
            <a:pPr lvl="1">
              <a:spcAft>
                <a:spcPts val="200"/>
              </a:spcAft>
              <a:buClr>
                <a:srgbClr val="101698"/>
              </a:buClr>
              <a:buFont typeface="Wingdings" pitchFamily="2" charset="2"/>
              <a:buChar char="q"/>
            </a:pPr>
            <a:r>
              <a:rPr lang="hu-HU" sz="1400" dirty="0" smtClean="0">
                <a:solidFill>
                  <a:schemeClr val="bg2">
                    <a:lumMod val="50000"/>
                  </a:schemeClr>
                </a:solidFill>
              </a:rPr>
              <a:t>     kínálati árak alig ismertek</a:t>
            </a:r>
          </a:p>
          <a:p>
            <a:pPr lvl="1">
              <a:spcAft>
                <a:spcPts val="200"/>
              </a:spcAft>
              <a:buClr>
                <a:srgbClr val="101698"/>
              </a:buClr>
              <a:buFont typeface="Wingdings" pitchFamily="2" charset="2"/>
              <a:buChar char="q"/>
            </a:pPr>
            <a:r>
              <a:rPr lang="hu-HU" sz="1400" dirty="0" smtClean="0">
                <a:solidFill>
                  <a:schemeClr val="bg2">
                    <a:lumMod val="50000"/>
                  </a:schemeClr>
                </a:solidFill>
              </a:rPr>
              <a:t>     az értékbecslés főként közvetett módszerrel lehetséges</a:t>
            </a:r>
            <a:endParaRPr lang="en-US" sz="1400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747678"/>
              </a:solidFill>
              <a:effectLst/>
              <a:latin typeface="Arial Black" pitchFamily="34" charset="0"/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dirty="0"/>
              <a:t>bizonytalanság jelen van az értékbecslés minden </a:t>
            </a:r>
            <a:r>
              <a:rPr lang="hu-HU" dirty="0" smtClean="0"/>
              <a:t>lépésénél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55576" y="908720"/>
            <a:ext cx="73448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hu-H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6F5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Piaci szegmens különbségek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6F5F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-972616" y="1196751"/>
          <a:ext cx="6984776" cy="4656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2796480" y="138122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dirty="0"/>
              <a:t>bizonytalanság jelen van az értékbecslés minden </a:t>
            </a:r>
            <a:r>
              <a:rPr lang="hu-HU" dirty="0" smtClean="0"/>
              <a:t>lépésénél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99592" y="5858108"/>
            <a:ext cx="792088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hu-H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ÉRTÉKBECSLÉSI FOLYAMAT lépései  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/>
          <a:srcRect b="11994"/>
          <a:stretch>
            <a:fillRect/>
          </a:stretch>
        </p:blipFill>
        <p:spPr bwMode="auto">
          <a:xfrm>
            <a:off x="6012160" y="2251607"/>
            <a:ext cx="2088232" cy="2113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51520" y="980729"/>
            <a:ext cx="8640960" cy="5852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hu-HU" sz="240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Arial Black" pitchFamily="34" charset="0"/>
            </a:endParaRPr>
          </a:p>
          <a:p>
            <a:pPr>
              <a:buFont typeface="Wingdings" pitchFamily="2" charset="2"/>
              <a:buChar char="q"/>
            </a:pPr>
            <a:endParaRPr lang="hu-HU" sz="1400" dirty="0" smtClean="0"/>
          </a:p>
          <a:p>
            <a:r>
              <a:rPr lang="hu-H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1. A pontos jogi helyzet megállapítása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hu-HU" sz="10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742950" lvl="1" indent="-285750">
              <a:buClr>
                <a:srgbClr val="101698"/>
              </a:buClr>
              <a:buFont typeface="Wingdings" panose="05000000000000000000" pitchFamily="2" charset="2"/>
              <a:buChar char="q"/>
            </a:pPr>
            <a:r>
              <a:rPr lang="hu-HU" sz="1400" dirty="0" smtClean="0">
                <a:solidFill>
                  <a:schemeClr val="bg2">
                    <a:lumMod val="50000"/>
                  </a:schemeClr>
                </a:solidFill>
              </a:rPr>
              <a:t> meghatározott érdekeltség értéke – több féle van</a:t>
            </a:r>
            <a:endParaRPr lang="hu-HU" sz="1400" dirty="0" smtClean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hu-HU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hu-H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2. Területek számítása</a:t>
            </a:r>
          </a:p>
          <a:p>
            <a:pPr lvl="1">
              <a:spcAft>
                <a:spcPts val="200"/>
              </a:spcAft>
              <a:buClr>
                <a:srgbClr val="101698"/>
              </a:buClr>
            </a:pPr>
            <a:r>
              <a:rPr lang="hu-HU" sz="1400" dirty="0" smtClean="0">
                <a:solidFill>
                  <a:schemeClr val="bg2">
                    <a:lumMod val="50000"/>
                  </a:schemeClr>
                </a:solidFill>
              </a:rPr>
              <a:t>   </a:t>
            </a:r>
          </a:p>
          <a:p>
            <a:pPr lvl="1">
              <a:spcAft>
                <a:spcPts val="200"/>
              </a:spcAft>
              <a:buClr>
                <a:srgbClr val="101698"/>
              </a:buClr>
              <a:buFont typeface="Wingdings" pitchFamily="2" charset="2"/>
              <a:buChar char="q"/>
            </a:pPr>
            <a:r>
              <a:rPr lang="hu-HU" sz="1400" dirty="0" smtClean="0">
                <a:solidFill>
                  <a:schemeClr val="bg2">
                    <a:lumMod val="50000"/>
                  </a:schemeClr>
                </a:solidFill>
              </a:rPr>
              <a:t>    </a:t>
            </a:r>
            <a:r>
              <a:rPr lang="hu-H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különböző szabványok szerint lehetséges (RICS, BOMA, stb.)</a:t>
            </a:r>
          </a:p>
          <a:p>
            <a:pPr lvl="1">
              <a:spcAft>
                <a:spcPts val="200"/>
              </a:spcAft>
              <a:buClr>
                <a:srgbClr val="101698"/>
              </a:buClr>
              <a:buFont typeface="Wingdings" pitchFamily="2" charset="2"/>
              <a:buChar char="q"/>
            </a:pPr>
            <a:r>
              <a:rPr lang="hu-H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tulajdoni lapon megjelenő számok alapján</a:t>
            </a:r>
          </a:p>
          <a:p>
            <a:pPr lvl="1">
              <a:spcAft>
                <a:spcPts val="200"/>
              </a:spcAft>
              <a:buClr>
                <a:srgbClr val="101698"/>
              </a:buClr>
              <a:buFont typeface="Wingdings" pitchFamily="2" charset="2"/>
              <a:buChar char="q"/>
            </a:pPr>
            <a:r>
              <a:rPr lang="hu-H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szokásjog alapján (redukált , korrigált)</a:t>
            </a:r>
          </a:p>
          <a:p>
            <a:pPr lvl="1">
              <a:spcAft>
                <a:spcPts val="200"/>
              </a:spcAft>
              <a:buClr>
                <a:srgbClr val="101698"/>
              </a:buClr>
              <a:buFont typeface="Wingdings" pitchFamily="2" charset="2"/>
              <a:buChar char="q"/>
            </a:pPr>
            <a:r>
              <a:rPr lang="hu-H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műszaki felmérés alapján, léptékhelyes alaprajz </a:t>
            </a:r>
          </a:p>
          <a:p>
            <a:pPr lvl="1">
              <a:spcAft>
                <a:spcPts val="200"/>
              </a:spcAft>
              <a:buClr>
                <a:srgbClr val="101698"/>
              </a:buClr>
              <a:buFont typeface="Wingdings" pitchFamily="2" charset="2"/>
              <a:buChar char="q"/>
            </a:pPr>
            <a:r>
              <a:rPr lang="hu-H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egyéb módszerekkel</a:t>
            </a:r>
          </a:p>
          <a:p>
            <a:pPr lvl="1"/>
            <a:r>
              <a:rPr lang="hu-HU" sz="1400" dirty="0" smtClean="0"/>
              <a:t> </a:t>
            </a:r>
          </a:p>
          <a:p>
            <a:r>
              <a:rPr lang="hu-H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3. Épületek állapotának RÖGZÍTÉSE</a:t>
            </a:r>
          </a:p>
          <a:p>
            <a:pPr lvl="1">
              <a:spcAft>
                <a:spcPts val="200"/>
              </a:spcAft>
              <a:buClr>
                <a:srgbClr val="101698"/>
              </a:buClr>
            </a:pPr>
            <a:r>
              <a:rPr lang="hu-HU" sz="1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lvl="1">
              <a:spcAft>
                <a:spcPts val="200"/>
              </a:spcAft>
              <a:buClr>
                <a:srgbClr val="101698"/>
              </a:buClr>
              <a:buFont typeface="Wingdings" pitchFamily="2" charset="2"/>
              <a:buChar char="q"/>
            </a:pPr>
            <a:r>
              <a:rPr lang="hu-HU" sz="1400" dirty="0" smtClean="0">
                <a:solidFill>
                  <a:schemeClr val="bg2">
                    <a:lumMod val="50000"/>
                  </a:schemeClr>
                </a:solidFill>
              </a:rPr>
              <a:t>     </a:t>
            </a:r>
            <a:r>
              <a:rPr lang="hu-H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műszaki állapot meghatározása, szemrevételezéssel vagy vizsgálatokkal</a:t>
            </a:r>
          </a:p>
          <a:p>
            <a:pPr lvl="1">
              <a:spcAft>
                <a:spcPts val="200"/>
              </a:spcAft>
              <a:buClr>
                <a:srgbClr val="101698"/>
              </a:buClr>
              <a:buFont typeface="Wingdings" pitchFamily="2" charset="2"/>
              <a:buChar char="q"/>
            </a:pPr>
            <a:r>
              <a:rPr lang="hu-H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funkcionális avulás meghatározása</a:t>
            </a:r>
          </a:p>
          <a:p>
            <a:pPr lvl="1">
              <a:spcAft>
                <a:spcPts val="200"/>
              </a:spcAft>
              <a:buClr>
                <a:srgbClr val="101698"/>
              </a:buClr>
              <a:buFont typeface="Wingdings" pitchFamily="2" charset="2"/>
              <a:buChar char="q"/>
            </a:pPr>
            <a:r>
              <a:rPr lang="hu-H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erkölcsi , avagy üzleti avulás </a:t>
            </a:r>
          </a:p>
          <a:p>
            <a:pPr lvl="1">
              <a:spcAft>
                <a:spcPts val="200"/>
              </a:spcAft>
              <a:buClr>
                <a:srgbClr val="101698"/>
              </a:buClr>
              <a:buFont typeface="Wingdings" pitchFamily="2" charset="2"/>
              <a:buChar char="q"/>
            </a:pPr>
            <a:endParaRPr lang="hu-HU" sz="1400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747678"/>
              </a:solidFill>
              <a:effectLst/>
              <a:latin typeface="Arial Black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en-US" sz="1400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747678"/>
              </a:solidFill>
              <a:effectLst/>
              <a:latin typeface="Arial Black" pitchFamily="34" charset="0"/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dirty="0"/>
              <a:t>bizonytalanság jelen van az értékbecslés minden </a:t>
            </a:r>
            <a:r>
              <a:rPr lang="hu-HU" dirty="0" smtClean="0"/>
              <a:t>lépésénél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1520" y="620688"/>
            <a:ext cx="8640960" cy="59913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hu-HU" sz="240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Arial Black" pitchFamily="34" charset="0"/>
            </a:endParaRPr>
          </a:p>
          <a:p>
            <a:pPr>
              <a:buFont typeface="Wingdings" pitchFamily="2" charset="2"/>
              <a:buChar char="q"/>
            </a:pPr>
            <a:endParaRPr lang="hu-HU" sz="1400" dirty="0" smtClean="0"/>
          </a:p>
          <a:p>
            <a:r>
              <a:rPr lang="hu-H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4. Releváns szerződések tartalma</a:t>
            </a:r>
          </a:p>
          <a:p>
            <a:pPr lvl="1">
              <a:spcAft>
                <a:spcPts val="200"/>
              </a:spcAft>
              <a:buClr>
                <a:srgbClr val="101698"/>
              </a:buClr>
              <a:buFont typeface="Wingdings" pitchFamily="2" charset="2"/>
              <a:buChar char="q"/>
            </a:pPr>
            <a:r>
              <a:rPr lang="hu-HU" sz="1400" dirty="0" smtClean="0">
                <a:solidFill>
                  <a:schemeClr val="bg2">
                    <a:lumMod val="50000"/>
                  </a:schemeClr>
                </a:solidFill>
              </a:rPr>
              <a:t>    üzleti titok feloldása    </a:t>
            </a:r>
          </a:p>
          <a:p>
            <a:pPr lvl="1">
              <a:spcAft>
                <a:spcPts val="200"/>
              </a:spcAft>
              <a:buClr>
                <a:srgbClr val="101698"/>
              </a:buClr>
              <a:buFont typeface="Wingdings" pitchFamily="2" charset="2"/>
              <a:buChar char="q"/>
            </a:pPr>
            <a:r>
              <a:rPr lang="hu-HU" sz="1400" dirty="0" smtClean="0">
                <a:solidFill>
                  <a:schemeClr val="bg2">
                    <a:lumMod val="50000"/>
                  </a:schemeClr>
                </a:solidFill>
              </a:rPr>
              <a:t>    bérleti szerződés:  szerződött bérleti díj, kedvezmények, effektív bérleti díj</a:t>
            </a:r>
          </a:p>
          <a:p>
            <a:pPr lvl="1">
              <a:spcAft>
                <a:spcPts val="200"/>
              </a:spcAft>
              <a:buClr>
                <a:srgbClr val="101698"/>
              </a:buClr>
              <a:buFont typeface="Wingdings" pitchFamily="2" charset="2"/>
              <a:buChar char="q"/>
            </a:pPr>
            <a:r>
              <a:rPr lang="hu-HU" sz="1400" dirty="0" smtClean="0">
                <a:solidFill>
                  <a:schemeClr val="bg2">
                    <a:lumMod val="50000"/>
                  </a:schemeClr>
                </a:solidFill>
              </a:rPr>
              <a:t>    költségek viselése, elszámolások</a:t>
            </a:r>
          </a:p>
          <a:p>
            <a:pPr lvl="1">
              <a:spcAft>
                <a:spcPts val="200"/>
              </a:spcAft>
              <a:buClr>
                <a:srgbClr val="101698"/>
              </a:buClr>
              <a:buFont typeface="Wingdings" pitchFamily="2" charset="2"/>
              <a:buChar char="q"/>
            </a:pPr>
            <a:r>
              <a:rPr lang="hu-HU" sz="1400" dirty="0" smtClean="0">
                <a:solidFill>
                  <a:schemeClr val="bg2">
                    <a:lumMod val="50000"/>
                  </a:schemeClr>
                </a:solidFill>
              </a:rPr>
              <a:t>    a rendelkezésre álló szerződések mellett létező egyéb megállapodások</a:t>
            </a:r>
          </a:p>
          <a:p>
            <a:pPr lvl="1">
              <a:spcAft>
                <a:spcPts val="200"/>
              </a:spcAft>
              <a:buClr>
                <a:srgbClr val="101698"/>
              </a:buClr>
              <a:buFont typeface="Wingdings" pitchFamily="2" charset="2"/>
              <a:buChar char="q"/>
            </a:pPr>
            <a:r>
              <a:rPr lang="hu-HU" sz="1400" dirty="0" smtClean="0">
                <a:solidFill>
                  <a:schemeClr val="bg2">
                    <a:lumMod val="50000"/>
                  </a:schemeClr>
                </a:solidFill>
              </a:rPr>
              <a:t>    forint- vagy devizás szerződés  </a:t>
            </a:r>
          </a:p>
          <a:p>
            <a:endParaRPr lang="hu-H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hu-H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5. Piaci tranzakciók részletei</a:t>
            </a:r>
            <a:endParaRPr lang="hu-HU" sz="1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lvl="1">
              <a:spcAft>
                <a:spcPts val="200"/>
              </a:spcAft>
              <a:buClr>
                <a:srgbClr val="123596"/>
              </a:buClr>
              <a:buFont typeface="Wingdings" pitchFamily="2" charset="2"/>
              <a:buChar char="q"/>
            </a:pPr>
            <a:r>
              <a:rPr lang="hu-HU" sz="1400" dirty="0" smtClean="0"/>
              <a:t>    adatok forrása, sajtó, megbízói tájékoztatás, hivatalos forrás, egyéb nyilvántartás,</a:t>
            </a:r>
            <a:br>
              <a:rPr lang="hu-HU" sz="1400" dirty="0" smtClean="0"/>
            </a:br>
            <a:r>
              <a:rPr lang="hu-HU" sz="1400" dirty="0" smtClean="0"/>
              <a:t>       saját adatbázis, közbeszéd, stb.</a:t>
            </a:r>
          </a:p>
          <a:p>
            <a:pPr lvl="1">
              <a:spcAft>
                <a:spcPts val="200"/>
              </a:spcAft>
              <a:buClr>
                <a:srgbClr val="123596"/>
              </a:buClr>
              <a:buFont typeface="Wingdings" pitchFamily="2" charset="2"/>
              <a:buChar char="q"/>
            </a:pPr>
            <a:r>
              <a:rPr lang="hu-HU" sz="1400" dirty="0" smtClean="0"/>
              <a:t>    adás-vételi, vagy bérleti szerződések részletei, így például:</a:t>
            </a:r>
          </a:p>
          <a:p>
            <a:pPr lvl="3">
              <a:spcAft>
                <a:spcPts val="200"/>
              </a:spcAft>
              <a:buClr>
                <a:srgbClr val="123596"/>
              </a:buClr>
              <a:buFont typeface="Wingdings" pitchFamily="2" charset="2"/>
              <a:buChar char="Ø"/>
            </a:pPr>
            <a:r>
              <a:rPr lang="hu-HU" sz="1400" dirty="0" smtClean="0"/>
              <a:t>   a vételár összege,</a:t>
            </a:r>
          </a:p>
          <a:p>
            <a:pPr lvl="3">
              <a:spcAft>
                <a:spcPts val="200"/>
              </a:spcAft>
              <a:buClr>
                <a:srgbClr val="123596"/>
              </a:buClr>
              <a:buFont typeface="Wingdings" pitchFamily="2" charset="2"/>
              <a:buChar char="Ø"/>
            </a:pPr>
            <a:r>
              <a:rPr lang="hu-HU" sz="1400" dirty="0" smtClean="0"/>
              <a:t>   forint vagy deviza, árfolyam kérdések</a:t>
            </a:r>
          </a:p>
          <a:p>
            <a:pPr lvl="3">
              <a:spcAft>
                <a:spcPts val="200"/>
              </a:spcAft>
              <a:buClr>
                <a:srgbClr val="123596"/>
              </a:buClr>
              <a:buFont typeface="Wingdings" pitchFamily="2" charset="2"/>
              <a:buChar char="Ø"/>
            </a:pPr>
            <a:r>
              <a:rPr lang="hu-HU" sz="1400" dirty="0" smtClean="0"/>
              <a:t>   fizetési feltételek, indexálás, kikötések, garanciák</a:t>
            </a:r>
          </a:p>
          <a:p>
            <a:pPr lvl="3">
              <a:spcAft>
                <a:spcPts val="200"/>
              </a:spcAft>
              <a:buClr>
                <a:srgbClr val="123596"/>
              </a:buClr>
              <a:buFont typeface="Wingdings" pitchFamily="2" charset="2"/>
              <a:buChar char="Ø"/>
            </a:pPr>
            <a:r>
              <a:rPr lang="hu-HU" sz="1400" dirty="0" smtClean="0"/>
              <a:t>   eladói kötelezettségvállalások</a:t>
            </a:r>
          </a:p>
          <a:p>
            <a:pPr lvl="3">
              <a:spcAft>
                <a:spcPts val="200"/>
              </a:spcAft>
              <a:buClr>
                <a:srgbClr val="123596"/>
              </a:buClr>
              <a:buFont typeface="Wingdings" pitchFamily="2" charset="2"/>
              <a:buChar char="Ø"/>
            </a:pPr>
            <a:r>
              <a:rPr lang="hu-HU" sz="1400" dirty="0" smtClean="0"/>
              <a:t>   tranzakciós költségek megoszlása</a:t>
            </a:r>
          </a:p>
          <a:p>
            <a:pPr lvl="1">
              <a:spcAft>
                <a:spcPts val="200"/>
              </a:spcAft>
              <a:buClr>
                <a:srgbClr val="123596"/>
              </a:buClr>
              <a:buFont typeface="Wingdings" pitchFamily="2" charset="2"/>
              <a:buChar char="q"/>
            </a:pPr>
            <a:r>
              <a:rPr lang="hu-HU" sz="1400" dirty="0" smtClean="0"/>
              <a:t>    üzleti titok</a:t>
            </a:r>
          </a:p>
          <a:p>
            <a:pPr lvl="1">
              <a:spcAft>
                <a:spcPts val="200"/>
              </a:spcAft>
              <a:buClr>
                <a:srgbClr val="123596"/>
              </a:buClr>
              <a:buFont typeface="Wingdings" pitchFamily="2" charset="2"/>
              <a:buChar char="q"/>
            </a:pPr>
            <a:r>
              <a:rPr lang="hu-HU" sz="1400" dirty="0" smtClean="0"/>
              <a:t>    eladói és vevői marketing megfontolások</a:t>
            </a:r>
          </a:p>
          <a:p>
            <a:endParaRPr lang="hu-HU" sz="1400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747678"/>
              </a:solidFill>
              <a:effectLst/>
              <a:latin typeface="Arial Black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en-US" sz="1400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747678"/>
              </a:solidFill>
              <a:effectLst/>
              <a:latin typeface="Arial Black" pitchFamily="34" charset="0"/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dirty="0"/>
              <a:t>bizonytalanság jelen van az értékbecslés minden </a:t>
            </a:r>
            <a:r>
              <a:rPr lang="hu-HU" dirty="0" smtClean="0"/>
              <a:t>lépésénél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1520" y="908720"/>
            <a:ext cx="8640960" cy="51809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hu-HU" sz="240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Arial Black" pitchFamily="34" charset="0"/>
            </a:endParaRPr>
          </a:p>
          <a:p>
            <a:pPr>
              <a:buFont typeface="Wingdings" pitchFamily="2" charset="2"/>
              <a:buChar char="q"/>
            </a:pPr>
            <a:endParaRPr lang="hu-HU" sz="1400" dirty="0" smtClean="0"/>
          </a:p>
          <a:p>
            <a:r>
              <a:rPr lang="hu-H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6. Tőkésítési ráták, diszkontálási ráták</a:t>
            </a:r>
          </a:p>
          <a:p>
            <a:pPr lvl="1">
              <a:spcAft>
                <a:spcPts val="200"/>
              </a:spcAft>
              <a:buClr>
                <a:srgbClr val="101698"/>
              </a:buClr>
              <a:buFont typeface="Wingdings" pitchFamily="2" charset="2"/>
              <a:buChar char="q"/>
            </a:pPr>
            <a:endParaRPr lang="hu-HU" sz="1400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1">
              <a:spcAft>
                <a:spcPts val="200"/>
              </a:spcAft>
              <a:buClr>
                <a:srgbClr val="101698"/>
              </a:buClr>
              <a:buFont typeface="Wingdings" pitchFamily="2" charset="2"/>
              <a:buChar char="q"/>
            </a:pPr>
            <a:r>
              <a:rPr lang="hu-HU" sz="1400" dirty="0" smtClean="0">
                <a:solidFill>
                  <a:schemeClr val="bg2">
                    <a:lumMod val="50000"/>
                  </a:schemeClr>
                </a:solidFill>
              </a:rPr>
              <a:t>    általános piaci konszenzus</a:t>
            </a:r>
          </a:p>
          <a:p>
            <a:pPr lvl="1">
              <a:spcAft>
                <a:spcPts val="200"/>
              </a:spcAft>
              <a:buClr>
                <a:srgbClr val="101698"/>
              </a:buClr>
              <a:buFont typeface="Wingdings" pitchFamily="2" charset="2"/>
              <a:buChar char="q"/>
            </a:pPr>
            <a:r>
              <a:rPr lang="hu-HU" sz="1400" dirty="0" smtClean="0">
                <a:solidFill>
                  <a:schemeClr val="bg2">
                    <a:lumMod val="50000"/>
                  </a:schemeClr>
                </a:solidFill>
              </a:rPr>
              <a:t>    egyedi megtérülési elvárások</a:t>
            </a:r>
          </a:p>
          <a:p>
            <a:pPr lvl="1">
              <a:spcAft>
                <a:spcPts val="200"/>
              </a:spcAft>
              <a:buClr>
                <a:srgbClr val="101698"/>
              </a:buClr>
              <a:buFont typeface="Wingdings" pitchFamily="2" charset="2"/>
              <a:buChar char="q"/>
            </a:pPr>
            <a:r>
              <a:rPr lang="hu-HU" sz="1400" dirty="0" smtClean="0">
                <a:solidFill>
                  <a:schemeClr val="bg2">
                    <a:lumMod val="50000"/>
                  </a:schemeClr>
                </a:solidFill>
              </a:rPr>
              <a:t>    diszkontráták „felépítésének” módszerei</a:t>
            </a:r>
          </a:p>
          <a:p>
            <a:pPr lvl="1">
              <a:spcAft>
                <a:spcPts val="200"/>
              </a:spcAft>
              <a:buClr>
                <a:srgbClr val="101698"/>
              </a:buClr>
              <a:buFont typeface="Wingdings" pitchFamily="2" charset="2"/>
              <a:buChar char="q"/>
            </a:pPr>
            <a:endParaRPr lang="hu-HU" sz="1400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1">
              <a:spcAft>
                <a:spcPts val="200"/>
              </a:spcAft>
              <a:buClr>
                <a:srgbClr val="101698"/>
              </a:buClr>
              <a:buFont typeface="Wingdings" pitchFamily="2" charset="2"/>
              <a:buChar char="q"/>
            </a:pPr>
            <a:endParaRPr lang="hu-HU" sz="1400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1">
              <a:spcAft>
                <a:spcPts val="200"/>
              </a:spcAft>
              <a:buClr>
                <a:srgbClr val="101698"/>
              </a:buClr>
              <a:buFont typeface="Wingdings" pitchFamily="2" charset="2"/>
              <a:buChar char="q"/>
            </a:pPr>
            <a:endParaRPr lang="hu-HU" sz="1400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1">
              <a:spcAft>
                <a:spcPts val="200"/>
              </a:spcAft>
              <a:buClr>
                <a:srgbClr val="101698"/>
              </a:buClr>
              <a:buFont typeface="Wingdings" pitchFamily="2" charset="2"/>
              <a:buChar char="q"/>
            </a:pPr>
            <a:endParaRPr lang="hu-HU" sz="1400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1">
              <a:spcAft>
                <a:spcPts val="200"/>
              </a:spcAft>
              <a:buClr>
                <a:srgbClr val="101698"/>
              </a:buClr>
              <a:buFont typeface="Wingdings" pitchFamily="2" charset="2"/>
              <a:buChar char="q"/>
            </a:pPr>
            <a:endParaRPr lang="hu-HU" sz="1400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1">
              <a:spcAft>
                <a:spcPts val="200"/>
              </a:spcAft>
              <a:buClr>
                <a:srgbClr val="101698"/>
              </a:buClr>
              <a:buFont typeface="Wingdings" pitchFamily="2" charset="2"/>
              <a:buChar char="q"/>
            </a:pPr>
            <a:endParaRPr lang="hu-HU" sz="1400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1">
              <a:spcAft>
                <a:spcPts val="200"/>
              </a:spcAft>
              <a:buClr>
                <a:srgbClr val="101698"/>
              </a:buClr>
              <a:buFont typeface="Wingdings" pitchFamily="2" charset="2"/>
              <a:buChar char="q"/>
            </a:pPr>
            <a:endParaRPr lang="hu-HU" sz="1400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1">
              <a:spcAft>
                <a:spcPts val="200"/>
              </a:spcAft>
              <a:buClr>
                <a:srgbClr val="101698"/>
              </a:buClr>
              <a:buFont typeface="Wingdings" pitchFamily="2" charset="2"/>
              <a:buChar char="q"/>
            </a:pPr>
            <a:endParaRPr lang="hu-HU" sz="1400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1">
              <a:spcAft>
                <a:spcPts val="200"/>
              </a:spcAft>
              <a:buClr>
                <a:srgbClr val="101698"/>
              </a:buClr>
              <a:buFont typeface="Wingdings" pitchFamily="2" charset="2"/>
              <a:buChar char="q"/>
            </a:pPr>
            <a:endParaRPr lang="hu-HU" sz="1400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1">
              <a:spcAft>
                <a:spcPts val="200"/>
              </a:spcAft>
              <a:buClr>
                <a:srgbClr val="101698"/>
              </a:buClr>
              <a:buFont typeface="Wingdings" pitchFamily="2" charset="2"/>
              <a:buChar char="q"/>
            </a:pPr>
            <a:r>
              <a:rPr lang="hu-HU" sz="1400" dirty="0" smtClean="0">
                <a:solidFill>
                  <a:schemeClr val="bg2">
                    <a:lumMod val="50000"/>
                  </a:schemeClr>
                </a:solidFill>
              </a:rPr>
              <a:t>    tényleges tranzakciókból történő kiszámítás, de ehhez részletes információ szükséges</a:t>
            </a:r>
          </a:p>
          <a:p>
            <a:pPr lvl="1">
              <a:spcAft>
                <a:spcPts val="200"/>
              </a:spcAft>
              <a:buClr>
                <a:srgbClr val="101698"/>
              </a:buClr>
              <a:buFont typeface="Wingdings" pitchFamily="2" charset="2"/>
              <a:buChar char="q"/>
            </a:pPr>
            <a:r>
              <a:rPr lang="hu-HU" sz="1400" dirty="0" smtClean="0">
                <a:solidFill>
                  <a:schemeClr val="bg2">
                    <a:lumMod val="50000"/>
                  </a:schemeClr>
                </a:solidFill>
              </a:rPr>
              <a:t>    Infláció kezelése</a:t>
            </a:r>
          </a:p>
          <a:p>
            <a:pPr lvl="1">
              <a:spcAft>
                <a:spcPts val="200"/>
              </a:spcAft>
              <a:buClr>
                <a:srgbClr val="101698"/>
              </a:buClr>
              <a:buFont typeface="Wingdings" pitchFamily="2" charset="2"/>
              <a:buChar char="q"/>
            </a:pPr>
            <a:r>
              <a:rPr lang="hu-HU" sz="1400" dirty="0" smtClean="0">
                <a:solidFill>
                  <a:schemeClr val="bg2">
                    <a:lumMod val="50000"/>
                  </a:schemeClr>
                </a:solidFill>
              </a:rPr>
              <a:t>    magyarországi finanszírozási környezet sajátosságai</a:t>
            </a:r>
          </a:p>
          <a:p>
            <a:pPr lvl="1">
              <a:spcAft>
                <a:spcPts val="200"/>
              </a:spcAft>
              <a:buClr>
                <a:srgbClr val="101698"/>
              </a:buClr>
            </a:pPr>
            <a:endParaRPr lang="en-US" sz="1400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747678"/>
              </a:solidFill>
              <a:effectLst/>
              <a:latin typeface="Arial Black" pitchFamily="34" charset="0"/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dirty="0"/>
              <a:t>bizonytalanság jelen van az értékbecslés minden </a:t>
            </a:r>
            <a:r>
              <a:rPr lang="hu-HU" dirty="0" smtClean="0"/>
              <a:t>lépésénél</a:t>
            </a:r>
            <a:endParaRPr lang="en-US" dirty="0"/>
          </a:p>
        </p:txBody>
      </p:sp>
      <p:pic>
        <p:nvPicPr>
          <p:cNvPr id="2908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9551" y="3064743"/>
            <a:ext cx="50768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>
            <a:off x="4644008" y="2348880"/>
            <a:ext cx="1512168" cy="360040"/>
          </a:xfrm>
          <a:prstGeom prst="straightConnector1">
            <a:avLst/>
          </a:prstGeom>
          <a:ln w="44450">
            <a:solidFill>
              <a:srgbClr val="123596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8"/>
          <p:cNvCxnSpPr/>
          <p:nvPr/>
        </p:nvCxnSpPr>
        <p:spPr>
          <a:xfrm flipH="1" flipV="1">
            <a:off x="4644008" y="3284984"/>
            <a:ext cx="936104" cy="2376264"/>
          </a:xfrm>
          <a:prstGeom prst="straightConnector1">
            <a:avLst/>
          </a:prstGeom>
          <a:ln w="44450">
            <a:solidFill>
              <a:srgbClr val="123596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Ingatlanértékelési bizonytalanság szerepeltetése az értékbecslésben</a:t>
            </a:r>
            <a:endParaRPr lang="en-US" dirty="0"/>
          </a:p>
        </p:txBody>
      </p:sp>
      <p:pic>
        <p:nvPicPr>
          <p:cNvPr id="180226" name="Picture 2" descr="http://www.szepo.com/rovat_other/merle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836712"/>
            <a:ext cx="8928992" cy="5556491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4" cstate="print"/>
          <a:srcRect l="35480" t="16691" r="33526" b="14358"/>
          <a:stretch>
            <a:fillRect/>
          </a:stretch>
        </p:blipFill>
        <p:spPr bwMode="auto">
          <a:xfrm>
            <a:off x="107504" y="4077072"/>
            <a:ext cx="1562727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 l="36246" t="18329" r="34976" b="12766"/>
          <a:stretch>
            <a:fillRect/>
          </a:stretch>
        </p:blipFill>
        <p:spPr bwMode="auto">
          <a:xfrm>
            <a:off x="7159861" y="4077072"/>
            <a:ext cx="1607599" cy="216407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 cstate="print"/>
          <a:srcRect l="34568" t="13757" r="31703" b="5556"/>
          <a:stretch>
            <a:fillRect/>
          </a:stretch>
        </p:blipFill>
        <p:spPr bwMode="auto">
          <a:xfrm>
            <a:off x="683568" y="1700808"/>
            <a:ext cx="266429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hevron 8"/>
          <p:cNvSpPr/>
          <p:nvPr/>
        </p:nvSpPr>
        <p:spPr>
          <a:xfrm>
            <a:off x="3635896" y="3933056"/>
            <a:ext cx="288032" cy="432048"/>
          </a:xfrm>
          <a:prstGeom prst="chevron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Ingatlanértékelési bizonytalanság szerepeltetése az értékbecslésben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139952" y="1484784"/>
            <a:ext cx="4464496" cy="45499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hu-HU" sz="240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Arial Black" pitchFamily="34" charset="0"/>
            </a:endParaRPr>
          </a:p>
          <a:p>
            <a:pPr>
              <a:buFont typeface="Wingdings" pitchFamily="2" charset="2"/>
              <a:buChar char="q"/>
            </a:pPr>
            <a:endParaRPr lang="hu-HU" sz="1400" dirty="0" smtClean="0"/>
          </a:p>
          <a:p>
            <a:r>
              <a:rPr lang="hu-HU" sz="1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u-H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EVS 2012 </a:t>
            </a:r>
          </a:p>
          <a:p>
            <a:endParaRPr lang="hu-HU" b="1" dirty="0" smtClean="0"/>
          </a:p>
          <a:p>
            <a:r>
              <a:rPr lang="hu-H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6. Az értékbecslés alátámasztása</a:t>
            </a:r>
          </a:p>
          <a:p>
            <a:endParaRPr lang="hu-H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hu-H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6.7.  </a:t>
            </a:r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Amikor az értékbecslő tisztában van</a:t>
            </a:r>
            <a:b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a piac bizonytalanságával,</a:t>
            </a:r>
            <a:b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</a:t>
            </a:r>
            <a:r>
              <a:rPr lang="hu-H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volatilitásával</a:t>
            </a:r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vagy az </a:t>
            </a:r>
            <a:b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az értéket kockáztató egyéb</a:t>
            </a:r>
            <a:b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tényezőkkel, ezeket mérlegelni kell</a:t>
            </a:r>
            <a:b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és </a:t>
            </a:r>
            <a:r>
              <a:rPr lang="hu-H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az értékbecslésben ezeket fel </a:t>
            </a:r>
            <a:br>
              <a:rPr lang="hu-H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hu-H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kell tüntetni.</a:t>
            </a:r>
          </a:p>
          <a:p>
            <a:pPr lvl="1">
              <a:spcAft>
                <a:spcPts val="200"/>
              </a:spcAft>
              <a:buClr>
                <a:srgbClr val="101698"/>
              </a:buClr>
            </a:pPr>
            <a:r>
              <a:rPr lang="hu-HU" sz="1400" dirty="0" smtClean="0">
                <a:solidFill>
                  <a:schemeClr val="bg2">
                    <a:lumMod val="50000"/>
                  </a:schemeClr>
                </a:solidFill>
              </a:rPr>
              <a:t>    </a:t>
            </a:r>
            <a:endParaRPr lang="hu-H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hu-HU" sz="1400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747678"/>
              </a:solidFill>
              <a:effectLst/>
              <a:latin typeface="Arial Black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en-US" sz="1400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747678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 cstate="print"/>
          <a:srcRect l="34568" t="13757" r="31703" b="5556"/>
          <a:stretch>
            <a:fillRect/>
          </a:stretch>
        </p:blipFill>
        <p:spPr bwMode="auto">
          <a:xfrm>
            <a:off x="683568" y="1700808"/>
            <a:ext cx="266429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hevron 8"/>
          <p:cNvSpPr/>
          <p:nvPr/>
        </p:nvSpPr>
        <p:spPr>
          <a:xfrm>
            <a:off x="3491880" y="3501008"/>
            <a:ext cx="288032" cy="432048"/>
          </a:xfrm>
          <a:prstGeom prst="chevron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Ingatlanértékelési bizonytalanság szerepeltetése az értékbecslésben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563888" y="908720"/>
            <a:ext cx="5328592" cy="541686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hu-H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25/1997.(VIII.1.)PM rendelet</a:t>
            </a:r>
          </a:p>
          <a:p>
            <a:pPr lvl="2" algn="just"/>
            <a:endParaRPr lang="hu-HU" sz="1400" b="1" dirty="0" smtClean="0"/>
          </a:p>
          <a:p>
            <a:pPr lvl="1" algn="just"/>
            <a:r>
              <a:rPr lang="hu-H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 § </a:t>
            </a:r>
            <a:r>
              <a:rPr lang="hu-H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(1) A hitelbiztosítéki érték megállapítása során az értékelési eljárásoknál szokásosan elemzett kockázatok közül különös figyelmet kell fordítani: </a:t>
            </a:r>
          </a:p>
          <a:p>
            <a:pPr lvl="1" algn="just"/>
            <a:endParaRPr lang="hu-HU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algn="just">
              <a:buFont typeface="Wingdings" pitchFamily="2" charset="2"/>
              <a:buChar char="q"/>
            </a:pPr>
            <a:r>
              <a:rPr lang="hu-H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Az ingatlan hosszú távú értékállandóságának</a:t>
            </a:r>
            <a:br>
              <a:rPr lang="hu-H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hu-H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kockázatára;</a:t>
            </a:r>
          </a:p>
          <a:p>
            <a:pPr lvl="1" algn="just">
              <a:buFont typeface="Wingdings" pitchFamily="2" charset="2"/>
              <a:buChar char="q"/>
            </a:pPr>
            <a:r>
              <a:rPr lang="hu-H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a </a:t>
            </a:r>
            <a:r>
              <a:rPr lang="hu-H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piaci adatok megbízhatatlansága </a:t>
            </a:r>
            <a:r>
              <a:rPr lang="hu-H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miatti</a:t>
            </a:r>
            <a:br>
              <a:rPr lang="hu-H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hu-H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kockázatra;</a:t>
            </a:r>
          </a:p>
          <a:p>
            <a:pPr lvl="1" algn="just">
              <a:buFont typeface="Wingdings" pitchFamily="2" charset="2"/>
              <a:buChar char="q"/>
            </a:pPr>
            <a:r>
              <a:rPr lang="hu-H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az </a:t>
            </a:r>
            <a:r>
              <a:rPr lang="hu-H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egyéb adatok megbízhatatlansága </a:t>
            </a:r>
            <a:r>
              <a:rPr lang="hu-H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miatti</a:t>
            </a:r>
            <a:br>
              <a:rPr lang="hu-H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hu-H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kockázatra</a:t>
            </a:r>
          </a:p>
          <a:p>
            <a:pPr lvl="1" algn="just">
              <a:buFont typeface="Wingdings" pitchFamily="2" charset="2"/>
              <a:buChar char="q"/>
            </a:pPr>
            <a:endParaRPr lang="hu-HU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0100" lvl="1" indent="-342900">
              <a:buAutoNum type="arabicPeriod"/>
            </a:pPr>
            <a:r>
              <a:rPr lang="hu-HU" sz="1600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számú melléklet</a:t>
            </a:r>
            <a:endParaRPr lang="hu-HU" sz="16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hu-H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Piaci összehasonlító adatok elemzésén alapuló értékelés : </a:t>
            </a:r>
          </a:p>
          <a:p>
            <a:pPr lvl="1"/>
            <a:endParaRPr lang="hu-HU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algn="just"/>
            <a:r>
              <a:rPr lang="hu-H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„ A piaci összehasonlító adatok elemzésén alapuló értékelés </a:t>
            </a:r>
            <a:r>
              <a:rPr lang="hu-H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már megtörtént, konkrét és ismert adásvételi</a:t>
            </a:r>
            <a:r>
              <a:rPr lang="hu-H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ügyletek árainak a vizsgált esetre való kiterjesztésével, összehasonlításával történik.”  </a:t>
            </a:r>
            <a:endParaRPr lang="en-US" sz="1600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evron 8"/>
          <p:cNvSpPr/>
          <p:nvPr/>
        </p:nvSpPr>
        <p:spPr>
          <a:xfrm>
            <a:off x="3779912" y="5085184"/>
            <a:ext cx="288032" cy="432048"/>
          </a:xfrm>
          <a:prstGeom prst="chevron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Ingatlanértékelési bizonytalanság szerepeltetése az értékbecslésben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139952" y="980728"/>
            <a:ext cx="4464496" cy="52937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hu-H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RICS 2014 Red </a:t>
            </a:r>
            <a:r>
              <a:rPr lang="hu-H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Book</a:t>
            </a:r>
            <a:r>
              <a:rPr lang="hu-H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endParaRPr lang="hu-HU" sz="2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VPS 3 </a:t>
            </a:r>
            <a:r>
              <a:rPr lang="hu-HU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Valuation</a:t>
            </a: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reports</a:t>
            </a:r>
            <a:endParaRPr lang="hu-HU" sz="2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algn="just"/>
            <a:r>
              <a:rPr lang="hu-H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VPS.3.2.-The </a:t>
            </a:r>
            <a:r>
              <a:rPr lang="hu-H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report</a:t>
            </a:r>
            <a:r>
              <a:rPr lang="hu-H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must </a:t>
            </a:r>
            <a:r>
              <a:rPr lang="hu-H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clearly</a:t>
            </a:r>
            <a:r>
              <a:rPr lang="hu-H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hu-H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accurately</a:t>
            </a:r>
            <a:r>
              <a:rPr lang="hu-H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set</a:t>
            </a:r>
            <a:r>
              <a:rPr lang="hu-H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out </a:t>
            </a:r>
            <a:r>
              <a:rPr lang="hu-H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hu-H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conclusions</a:t>
            </a:r>
            <a:r>
              <a:rPr lang="hu-H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of </a:t>
            </a:r>
            <a:r>
              <a:rPr lang="hu-H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hu-H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valuation</a:t>
            </a:r>
            <a:r>
              <a:rPr lang="hu-H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</a:t>
            </a:r>
            <a:r>
              <a:rPr lang="hu-H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hu-H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manner</a:t>
            </a:r>
            <a:r>
              <a:rPr lang="hu-H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that</a:t>
            </a:r>
            <a:r>
              <a:rPr lang="hu-H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is </a:t>
            </a:r>
            <a:r>
              <a:rPr lang="hu-H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not</a:t>
            </a:r>
            <a:r>
              <a:rPr lang="hu-H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ambiguous</a:t>
            </a:r>
            <a:r>
              <a:rPr lang="hu-H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</a:t>
            </a:r>
            <a:r>
              <a:rPr lang="hu-H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misleading</a:t>
            </a:r>
            <a:r>
              <a:rPr lang="hu-H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and </a:t>
            </a:r>
            <a:r>
              <a:rPr lang="hu-H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does</a:t>
            </a:r>
            <a:r>
              <a:rPr lang="hu-H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not</a:t>
            </a:r>
            <a:r>
              <a:rPr lang="hu-H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create</a:t>
            </a:r>
            <a:r>
              <a:rPr lang="hu-H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hu-H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false</a:t>
            </a:r>
            <a:r>
              <a:rPr lang="hu-H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impression</a:t>
            </a:r>
            <a:r>
              <a:rPr lang="hu-H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hu-H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If</a:t>
            </a:r>
            <a:r>
              <a:rPr lang="hu-H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appropriate</a:t>
            </a:r>
            <a:r>
              <a:rPr lang="hu-H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hu-H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hu-H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valuer</a:t>
            </a:r>
            <a:r>
              <a:rPr lang="hu-H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should</a:t>
            </a:r>
            <a:r>
              <a:rPr lang="hu-H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draw</a:t>
            </a:r>
            <a:r>
              <a:rPr lang="hu-H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attention</a:t>
            </a:r>
            <a:r>
              <a:rPr lang="hu-H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hu-H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and comment </a:t>
            </a:r>
            <a:r>
              <a:rPr lang="hu-H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</a:t>
            </a:r>
            <a:r>
              <a:rPr lang="hu-H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hu-H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any</a:t>
            </a:r>
            <a:r>
              <a:rPr lang="hu-H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issues</a:t>
            </a:r>
            <a:r>
              <a:rPr lang="hu-H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affecting</a:t>
            </a:r>
            <a:r>
              <a:rPr lang="hu-H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hu-H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degree</a:t>
            </a:r>
            <a:r>
              <a:rPr lang="hu-H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of </a:t>
            </a:r>
            <a:r>
              <a:rPr lang="hu-HU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certainty</a:t>
            </a:r>
            <a:r>
              <a:rPr lang="hu-H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hu-HU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</a:t>
            </a:r>
            <a:r>
              <a:rPr lang="hu-H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uncertainty</a:t>
            </a:r>
            <a:r>
              <a:rPr lang="hu-H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hu-HU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hu-H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hu-H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valuation</a:t>
            </a:r>
            <a:r>
              <a:rPr lang="hu-H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.”</a:t>
            </a:r>
          </a:p>
          <a:p>
            <a:pPr lvl="1" algn="just"/>
            <a:endParaRPr lang="hu-HU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algn="just"/>
            <a:r>
              <a:rPr lang="hu-H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„…az értékbecslésben fel kell hívni a bizonytalanságra a figyelmet és kommentálni kell ennek okait és mértékét.”</a:t>
            </a:r>
          </a:p>
          <a:p>
            <a:pPr lvl="1" algn="just"/>
            <a:endParaRPr lang="hu-HU" sz="16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endParaRPr lang="en-US" sz="1400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747678"/>
              </a:solidFill>
              <a:effectLst/>
              <a:latin typeface="Arial Black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9552" y="5805264"/>
            <a:ext cx="842493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hu-H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Erről Szükséges nyilatkozni (EVS, RICS)   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36246" t="18329" r="34976" b="12766"/>
          <a:stretch>
            <a:fillRect/>
          </a:stretch>
        </p:blipFill>
        <p:spPr bwMode="auto">
          <a:xfrm>
            <a:off x="755576" y="1916832"/>
            <a:ext cx="2727771" cy="3672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l_fi" descr="http://www.lamella.hu/gallery/ablak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44624" y="836712"/>
            <a:ext cx="5701272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4644008" y="1116414"/>
            <a:ext cx="4499992" cy="54758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hu-HU" sz="240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Arial Black" pitchFamily="34" charset="0"/>
            </a:endParaRPr>
          </a:p>
          <a:p>
            <a:pPr>
              <a:buFont typeface="Wingdings" pitchFamily="2" charset="2"/>
              <a:buChar char="q"/>
            </a:pPr>
            <a:endParaRPr lang="hu-HU" sz="1400" dirty="0" smtClean="0"/>
          </a:p>
          <a:p>
            <a:r>
              <a:rPr lang="hu-HU" sz="1400" dirty="0" smtClean="0"/>
              <a:t> </a:t>
            </a:r>
            <a:r>
              <a:rPr lang="hu-H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összefoglalás</a:t>
            </a:r>
          </a:p>
          <a:p>
            <a:pPr lvl="1">
              <a:spcAft>
                <a:spcPts val="200"/>
              </a:spcAft>
              <a:buClr>
                <a:srgbClr val="101698"/>
              </a:buClr>
              <a:buFont typeface="Wingdings" pitchFamily="2" charset="2"/>
              <a:buChar char="q"/>
            </a:pPr>
            <a:endParaRPr lang="hu-HU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r>
              <a:rPr lang="hu-H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Az értékbecslés legyen:</a:t>
            </a:r>
          </a:p>
          <a:p>
            <a:pPr lvl="0"/>
            <a:endParaRPr lang="hu-HU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spcAft>
                <a:spcPts val="300"/>
              </a:spcAft>
              <a:buFont typeface="Wingdings" pitchFamily="2" charset="2"/>
              <a:buChar char="q"/>
            </a:pPr>
            <a:r>
              <a:rPr lang="hu-H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  <a:r>
              <a:rPr lang="hu-H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tiszta és érthető, </a:t>
            </a:r>
          </a:p>
          <a:p>
            <a:pPr lvl="0">
              <a:spcAft>
                <a:spcPts val="300"/>
              </a:spcAft>
              <a:buFont typeface="Wingdings" pitchFamily="2" charset="2"/>
              <a:buChar char="q"/>
            </a:pPr>
            <a:r>
              <a:rPr lang="hu-H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értékelési feltételezések,</a:t>
            </a:r>
          </a:p>
          <a:p>
            <a:pPr lvl="0">
              <a:spcAft>
                <a:spcPts val="300"/>
              </a:spcAft>
              <a:buFont typeface="Wingdings" pitchFamily="2" charset="2"/>
              <a:buChar char="q"/>
            </a:pPr>
            <a:r>
              <a:rPr lang="hu-H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  <a:r>
              <a:rPr lang="hu-H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átlátható,(</a:t>
            </a:r>
            <a:r>
              <a:rPr lang="hu-HU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tény~vélemény</a:t>
            </a:r>
            <a:r>
              <a:rPr lang="hu-H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hu-HU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spcAft>
                <a:spcPts val="300"/>
              </a:spcAft>
              <a:buFont typeface="Wingdings" pitchFamily="2" charset="2"/>
              <a:buChar char="q"/>
            </a:pPr>
            <a:r>
              <a:rPr lang="hu-H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nem lehet félrevezető,</a:t>
            </a:r>
          </a:p>
          <a:p>
            <a:pPr lvl="0">
              <a:spcAft>
                <a:spcPts val="300"/>
              </a:spcAft>
              <a:buFont typeface="Wingdings" pitchFamily="2" charset="2"/>
              <a:buChar char="q"/>
            </a:pPr>
            <a:r>
              <a:rPr lang="hu-H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és nem kelthet </a:t>
            </a:r>
            <a:br>
              <a:rPr lang="hu-H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hu-H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hamis benyomást</a:t>
            </a:r>
          </a:p>
          <a:p>
            <a:pPr lvl="0">
              <a:buFont typeface="Wingdings" pitchFamily="2" charset="2"/>
              <a:buChar char="q"/>
            </a:pPr>
            <a:endParaRPr lang="hu-HU" sz="2400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1">
              <a:spcAft>
                <a:spcPts val="200"/>
              </a:spcAft>
              <a:buClr>
                <a:srgbClr val="101698"/>
              </a:buClr>
              <a:buFont typeface="Wingdings" pitchFamily="2" charset="2"/>
              <a:buChar char="q"/>
            </a:pPr>
            <a:endParaRPr lang="hu-HU" sz="2400" dirty="0" smtClean="0">
              <a:solidFill>
                <a:srgbClr val="123596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en-US" sz="1400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747678"/>
              </a:solidFill>
              <a:effectLst/>
              <a:latin typeface="Arial Black" pitchFamily="34" charset="0"/>
            </a:endParaRP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Ingatlanértékelési bizonytalanság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Ingatlanértékelési bizonytalanság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79512" y="1770489"/>
            <a:ext cx="8712968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 </a:t>
            </a:r>
            <a:r>
              <a:rPr lang="hu-HU" sz="6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Kedves kollégák!</a:t>
            </a:r>
          </a:p>
          <a:p>
            <a:pPr algn="ctr"/>
            <a:endParaRPr lang="hu-HU" sz="72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algn="ctr"/>
            <a:r>
              <a:rPr lang="hu-HU" sz="6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Ti ezt már jól  tudjátok!</a:t>
            </a:r>
            <a:endParaRPr lang="en-US" sz="6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83568" y="836712"/>
            <a:ext cx="8136904" cy="68685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 typeface="Wingdings" pitchFamily="2" charset="2"/>
              <a:buChar char="q"/>
            </a:pPr>
            <a:endParaRPr lang="hu-HU" sz="1400" dirty="0" smtClean="0"/>
          </a:p>
          <a:p>
            <a:r>
              <a:rPr lang="hu-HU" sz="1400" dirty="0" smtClean="0"/>
              <a:t>          </a:t>
            </a:r>
            <a:r>
              <a:rPr lang="hu-H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Összefoglalás</a:t>
            </a:r>
          </a:p>
          <a:p>
            <a:pPr>
              <a:buClr>
                <a:srgbClr val="101698"/>
              </a:buClr>
            </a:pPr>
            <a:endParaRPr lang="hu-HU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1">
              <a:spcAft>
                <a:spcPts val="200"/>
              </a:spcAft>
              <a:buClr>
                <a:srgbClr val="101698"/>
              </a:buClr>
              <a:buFont typeface="Wingdings" pitchFamily="2" charset="2"/>
              <a:buChar char="q"/>
            </a:pPr>
            <a:r>
              <a:rPr lang="hu-HU" dirty="0" smtClean="0">
                <a:solidFill>
                  <a:schemeClr val="bg2">
                    <a:lumMod val="75000"/>
                  </a:schemeClr>
                </a:solidFill>
              </a:rPr>
              <a:t>     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egy ingadozóan változó és kevéssé átlátható helyzetben</a:t>
            </a:r>
            <a:b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megnövekedett az értékbecslői </a:t>
            </a: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szakmai értékítélet jelentősége</a:t>
            </a:r>
          </a:p>
          <a:p>
            <a:pPr lvl="1">
              <a:spcAft>
                <a:spcPts val="200"/>
              </a:spcAft>
              <a:buClr>
                <a:srgbClr val="101698"/>
              </a:buClr>
              <a:buFont typeface="Wingdings" pitchFamily="2" charset="2"/>
              <a:buChar char="q"/>
            </a:pPr>
            <a:endParaRPr lang="hu-HU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spcAft>
                <a:spcPts val="200"/>
              </a:spcAft>
              <a:buClr>
                <a:srgbClr val="101698"/>
              </a:buClr>
              <a:buFont typeface="Wingdings" pitchFamily="2" charset="2"/>
              <a:buChar char="q"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a felsorolt szabványokra támaszkodva legyen az értékbecslői</a:t>
            </a:r>
            <a:b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jelentés része a </a:t>
            </a: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nyilatkozat</a:t>
            </a:r>
          </a:p>
          <a:p>
            <a:pPr lvl="1">
              <a:spcAft>
                <a:spcPts val="200"/>
              </a:spcAft>
              <a:buClr>
                <a:srgbClr val="101698"/>
              </a:buClr>
              <a:buFont typeface="Wingdings" pitchFamily="2" charset="2"/>
              <a:buChar char="q"/>
            </a:pPr>
            <a:endParaRPr lang="hu-HU" sz="11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spcAft>
                <a:spcPts val="200"/>
              </a:spcAft>
              <a:buClr>
                <a:srgbClr val="101698"/>
              </a:buClr>
              <a:buFont typeface="Wingdings" pitchFamily="2" charset="2"/>
              <a:buChar char="q"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nem szégyen bevallani, hogy megnövekedett az értékbecslés</a:t>
            </a:r>
            <a:b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bizonytalansága, ez </a:t>
            </a: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nem a szakember hibája 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</a:p>
          <a:p>
            <a:pPr lvl="1">
              <a:spcAft>
                <a:spcPts val="200"/>
              </a:spcAft>
              <a:buClr>
                <a:srgbClr val="101698"/>
              </a:buClr>
              <a:buFont typeface="Wingdings" pitchFamily="2" charset="2"/>
              <a:buChar char="q"/>
            </a:pPr>
            <a:endParaRPr lang="hu-HU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spcAft>
                <a:spcPts val="200"/>
              </a:spcAft>
              <a:buClr>
                <a:srgbClr val="101698"/>
              </a:buClr>
              <a:buFont typeface="Wingdings" pitchFamily="2" charset="2"/>
              <a:buChar char="q"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az a hiba, ha erről nem veszünk tudomást és ezzel </a:t>
            </a: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megtévesztjük</a:t>
            </a:r>
            <a:b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az ügyfeleinket!</a:t>
            </a:r>
          </a:p>
          <a:p>
            <a:pPr lvl="1">
              <a:spcAft>
                <a:spcPts val="200"/>
              </a:spcAft>
              <a:buClr>
                <a:srgbClr val="101698"/>
              </a:buClr>
            </a:pPr>
            <a:r>
              <a:rPr lang="hu-HU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lvl="1">
              <a:spcAft>
                <a:spcPts val="200"/>
              </a:spcAft>
              <a:buClr>
                <a:srgbClr val="101698"/>
              </a:buClr>
              <a:buFont typeface="Wingdings" pitchFamily="2" charset="2"/>
              <a:buChar char="q"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</a:t>
            </a: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javaslatom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ott ahol lehet legyen „érzékenységi vizsgálat”, - </a:t>
            </a: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jelzés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!</a:t>
            </a:r>
          </a:p>
          <a:p>
            <a:pPr lvl="1">
              <a:spcAft>
                <a:spcPts val="200"/>
              </a:spcAft>
              <a:buClr>
                <a:srgbClr val="101698"/>
              </a:buClr>
              <a:buFont typeface="Wingdings" pitchFamily="2" charset="2"/>
              <a:buChar char="q"/>
            </a:pPr>
            <a:endParaRPr lang="hu-H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spcAft>
                <a:spcPts val="200"/>
              </a:spcAft>
              <a:buClr>
                <a:srgbClr val="101698"/>
              </a:buClr>
              <a:buFont typeface="Wingdings" pitchFamily="2" charset="2"/>
              <a:buChar char="q"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megjegyzés: a bizonytalansági mérték </a:t>
            </a: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meghatározásának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(10-30%)</a:t>
            </a:r>
            <a:b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</a:t>
            </a: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bizonytalansága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is nagy!</a:t>
            </a:r>
            <a:endParaRPr lang="hu-HU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1">
              <a:spcAft>
                <a:spcPts val="200"/>
              </a:spcAft>
              <a:buClr>
                <a:srgbClr val="101698"/>
              </a:buClr>
            </a:pPr>
            <a:r>
              <a:rPr lang="hu-H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                        </a:t>
            </a:r>
          </a:p>
          <a:p>
            <a:pPr lvl="0">
              <a:spcAft>
                <a:spcPts val="200"/>
              </a:spcAft>
            </a:pPr>
            <a:r>
              <a:rPr lang="hu-HU" sz="24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hu-HU" sz="2400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1">
              <a:spcAft>
                <a:spcPts val="200"/>
              </a:spcAft>
              <a:buClr>
                <a:srgbClr val="101698"/>
              </a:buClr>
              <a:buFont typeface="Wingdings" pitchFamily="2" charset="2"/>
              <a:buChar char="q"/>
            </a:pPr>
            <a:endParaRPr lang="hu-HU" sz="2400" dirty="0" smtClean="0">
              <a:solidFill>
                <a:srgbClr val="123596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en-US" sz="1400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747678"/>
              </a:solidFill>
              <a:effectLst/>
              <a:latin typeface="Arial Black" pitchFamily="34" charset="0"/>
            </a:endParaRP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Ingatlanértékelési bizonytalanság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 Edd bácsi tanácsa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83968" y="5662989"/>
            <a:ext cx="4608512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7800" indent="-177800"/>
            <a:endParaRPr lang="hu-HU" sz="1400" b="1" dirty="0" smtClean="0">
              <a:solidFill>
                <a:srgbClr val="0070C0"/>
              </a:solidFill>
            </a:endParaRPr>
          </a:p>
          <a:p>
            <a:pPr marL="177800" indent="-177800" algn="r"/>
            <a:r>
              <a:rPr lang="hu-HU" sz="1400" b="1" i="1" dirty="0" smtClean="0">
                <a:solidFill>
                  <a:srgbClr val="0070C0"/>
                </a:solidFill>
              </a:rPr>
              <a:t>1990@ Edward W. </a:t>
            </a:r>
            <a:r>
              <a:rPr lang="hu-HU" sz="1400" b="1" i="1" dirty="0" err="1" smtClean="0">
                <a:solidFill>
                  <a:srgbClr val="0070C0"/>
                </a:solidFill>
              </a:rPr>
              <a:t>Raether</a:t>
            </a:r>
            <a:r>
              <a:rPr lang="hu-HU" sz="1400" b="1" i="1" dirty="0" smtClean="0">
                <a:solidFill>
                  <a:srgbClr val="0070C0"/>
                </a:solidFill>
              </a:rPr>
              <a:t>, ASA</a:t>
            </a:r>
          </a:p>
          <a:p>
            <a:pPr marL="177800" indent="-177800" algn="r"/>
            <a:r>
              <a:rPr lang="hu-HU" sz="1400" b="1" i="1" dirty="0" smtClean="0">
                <a:solidFill>
                  <a:srgbClr val="0070C0"/>
                </a:solidFill>
              </a:rPr>
              <a:t>American </a:t>
            </a:r>
            <a:r>
              <a:rPr lang="hu-HU" sz="1400" b="1" i="1" dirty="0" err="1" smtClean="0">
                <a:solidFill>
                  <a:srgbClr val="0070C0"/>
                </a:solidFill>
              </a:rPr>
              <a:t>Appraisal</a:t>
            </a:r>
            <a:r>
              <a:rPr lang="hu-HU" sz="1400" b="1" i="1" dirty="0" smtClean="0">
                <a:solidFill>
                  <a:srgbClr val="0070C0"/>
                </a:solidFill>
              </a:rPr>
              <a:t> Co.</a:t>
            </a:r>
            <a:endParaRPr lang="hu-HU" sz="14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547664" y="1556792"/>
          <a:ext cx="5112568" cy="3823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3" name="Picture 1" descr="C:\Danos Home\DUTCH HUNGARIAN CHAMBER\800px-Budapest_great_market_hall[1].jpg"/>
          <p:cNvPicPr>
            <a:picLocks noChangeAspect="1" noChangeArrowheads="1"/>
          </p:cNvPicPr>
          <p:nvPr/>
        </p:nvPicPr>
        <p:blipFill>
          <a:blip r:embed="rId3" cstate="print"/>
          <a:srcRect t="3528"/>
          <a:stretch>
            <a:fillRect/>
          </a:stretch>
        </p:blipFill>
        <p:spPr bwMode="auto">
          <a:xfrm>
            <a:off x="-36512" y="836712"/>
            <a:ext cx="8928992" cy="5549194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Ingatlanértékelési bizonytalanság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79512" y="836712"/>
            <a:ext cx="8712968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 </a:t>
            </a:r>
            <a:r>
              <a:rPr lang="hu-HU" sz="7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 csarnok piaci értéke:</a:t>
            </a:r>
          </a:p>
          <a:p>
            <a:pPr algn="ctr"/>
            <a:endParaRPr lang="hu-HU" sz="72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algn="ctr"/>
            <a:r>
              <a:rPr lang="hu-HU" sz="7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1.250.318.253 Ft</a:t>
            </a:r>
            <a:endParaRPr lang="en-US" sz="7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 bwMode="gray">
          <a:xfrm>
            <a:off x="995350" y="2469146"/>
            <a:ext cx="734481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7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7200" b="1" dirty="0" smtClean="0">
              <a:solidFill>
                <a:schemeClr val="bg1"/>
              </a:solidFill>
              <a:latin typeface="Arial"/>
              <a:ea typeface="+mj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 pitchFamily="34" charset="0"/>
              </a:rPr>
              <a:t>1.250.000.000 Ft.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Rectangle 5"/>
          <p:cNvSpPr/>
          <p:nvPr/>
        </p:nvSpPr>
        <p:spPr>
          <a:xfrm>
            <a:off x="0" y="-27384"/>
            <a:ext cx="9144000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Freeform 3"/>
          <p:cNvSpPr>
            <a:spLocks/>
          </p:cNvSpPr>
          <p:nvPr/>
        </p:nvSpPr>
        <p:spPr bwMode="gray">
          <a:xfrm>
            <a:off x="-36512" y="-27384"/>
            <a:ext cx="4752528" cy="655272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22"/>
              </a:cxn>
              <a:cxn ang="0">
                <a:pos x="2247" y="3522"/>
              </a:cxn>
              <a:cxn ang="0">
                <a:pos x="3291" y="0"/>
              </a:cxn>
              <a:cxn ang="0">
                <a:pos x="0" y="0"/>
              </a:cxn>
            </a:cxnLst>
            <a:rect l="0" t="0" r="r" b="b"/>
            <a:pathLst>
              <a:path w="3291" h="3522">
                <a:moveTo>
                  <a:pt x="0" y="0"/>
                </a:moveTo>
                <a:lnTo>
                  <a:pt x="0" y="3522"/>
                </a:lnTo>
                <a:lnTo>
                  <a:pt x="2247" y="3522"/>
                </a:lnTo>
                <a:lnTo>
                  <a:pt x="3291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l" defTabSz="914400" rtl="0" eaLnBrk="1" latinLnBrk="0" hangingPunct="1">
              <a:spcBef>
                <a:spcPct val="50000"/>
              </a:spcBef>
              <a:defRPr/>
            </a:pPr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517232"/>
            <a:ext cx="9144000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88" name="TextBox 387"/>
          <p:cNvSpPr txBox="1"/>
          <p:nvPr/>
        </p:nvSpPr>
        <p:spPr>
          <a:xfrm>
            <a:off x="395536" y="551002"/>
            <a:ext cx="4104456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7800" indent="-177800"/>
            <a:endParaRPr lang="hu-HU" sz="2800" b="1" dirty="0" smtClean="0">
              <a:solidFill>
                <a:srgbClr val="0070C0"/>
              </a:solidFill>
            </a:endParaRPr>
          </a:p>
          <a:p>
            <a:pPr marL="177800" indent="-177800"/>
            <a:r>
              <a:rPr lang="hu-HU" sz="2800" b="1" dirty="0" smtClean="0">
                <a:solidFill>
                  <a:schemeClr val="bg1"/>
                </a:solidFill>
              </a:rPr>
              <a:t>Köszönöm a figyelmet !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79388" y="3716338"/>
            <a:ext cx="3672532" cy="2376487"/>
          </a:xfrm>
        </p:spPr>
        <p:txBody>
          <a:bodyPr anchor="b"/>
          <a:lstStyle/>
          <a:p>
            <a:r>
              <a:rPr lang="en-US" dirty="0" smtClean="0">
                <a:latin typeface="Arial"/>
              </a:rPr>
              <a:t>© 201</a:t>
            </a:r>
            <a:r>
              <a:rPr lang="hu-HU" dirty="0" smtClean="0">
                <a:latin typeface="Arial"/>
              </a:rPr>
              <a:t>4</a:t>
            </a:r>
            <a:r>
              <a:rPr lang="en-US" dirty="0" smtClean="0">
                <a:latin typeface="Arial"/>
              </a:rPr>
              <a:t> KPMG Advisory Ltd., a Hungarian limited liability company and a member firm of the KPMG network of independent member firms affiliated with KPMG International Cooperative (KPMG International), a Swiss entity. All rights reserved.</a:t>
            </a:r>
            <a:br>
              <a:rPr lang="en-US" dirty="0" smtClean="0">
                <a:latin typeface="Arial"/>
              </a:rPr>
            </a:br>
            <a:endParaRPr lang="en-US" dirty="0" smtClean="0">
              <a:latin typeface="Arial"/>
            </a:endParaRPr>
          </a:p>
          <a:p>
            <a:r>
              <a:rPr lang="en-US" dirty="0" smtClean="0">
                <a:latin typeface="Arial"/>
              </a:rPr>
              <a:t>The KPMG name, logo and ‘cutting through complexity’ are registered trademarks or trademarks of KPMG International Cooperative (KPMG International).</a:t>
            </a:r>
            <a:endParaRPr lang="en-US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3" name="Picture 1" descr="C:\Danos Home\DUTCH HUNGARIAN CHAMBER\800px-Budapest_great_market_hall[1].jpg"/>
          <p:cNvPicPr>
            <a:picLocks noChangeAspect="1" noChangeArrowheads="1"/>
          </p:cNvPicPr>
          <p:nvPr/>
        </p:nvPicPr>
        <p:blipFill>
          <a:blip r:embed="rId3" cstate="print"/>
          <a:srcRect t="3528"/>
          <a:stretch>
            <a:fillRect/>
          </a:stretch>
        </p:blipFill>
        <p:spPr bwMode="auto">
          <a:xfrm>
            <a:off x="-36512" y="836712"/>
            <a:ext cx="8928992" cy="5549194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Ingatlanértékelési bizonytalanság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79512" y="836712"/>
            <a:ext cx="8712968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 </a:t>
            </a:r>
            <a:r>
              <a:rPr lang="hu-HU" sz="7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 csarnok piaci értéke:</a:t>
            </a:r>
          </a:p>
          <a:p>
            <a:pPr algn="ctr"/>
            <a:endParaRPr lang="hu-HU" sz="72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algn="ctr"/>
            <a:r>
              <a:rPr lang="hu-HU" sz="7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1.250.318.253 Ft</a:t>
            </a:r>
            <a:endParaRPr lang="en-US" sz="7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 bwMode="gray">
          <a:xfrm>
            <a:off x="995350" y="2469146"/>
            <a:ext cx="734481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7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7200" b="1" dirty="0" smtClean="0">
              <a:solidFill>
                <a:schemeClr val="bg1"/>
              </a:solidFill>
              <a:latin typeface="Arial"/>
              <a:ea typeface="+mj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 pitchFamily="34" charset="0"/>
              </a:rPr>
              <a:t>1.250.318.253 Ft.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11560" y="1556792"/>
            <a:ext cx="799288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Hogyan jutott erre a következtetésre?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3568" y="3645024"/>
            <a:ext cx="79928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Kiszámoltam…!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Ingatlanértékelési bizonytalanság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3568" y="4809926"/>
            <a:ext cx="79928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Ja..! Akkor jó! (?)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3.bp.blogspot.com/--yid4KPsziM/UwczU8MP9QI/AAAAAAAABVs/NxJ5Qth67S0/s1600/merleg-haiku.jpg"/>
          <p:cNvPicPr>
            <a:picLocks noChangeAspect="1" noChangeArrowheads="1"/>
          </p:cNvPicPr>
          <p:nvPr/>
        </p:nvPicPr>
        <p:blipFill>
          <a:blip r:embed="rId3" cstate="print"/>
          <a:srcRect t="10526" b="9474"/>
          <a:stretch>
            <a:fillRect/>
          </a:stretch>
        </p:blipFill>
        <p:spPr bwMode="auto">
          <a:xfrm>
            <a:off x="1162358" y="858692"/>
            <a:ext cx="6840760" cy="5472609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Ingatlanértékelési bizonytalanság</a:t>
            </a:r>
            <a:endParaRPr lang="en-US" dirty="0"/>
          </a:p>
        </p:txBody>
      </p:sp>
      <p:pic>
        <p:nvPicPr>
          <p:cNvPr id="180226" name="Picture 2" descr="http://www.szepo.com/rovat_other/merleg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836712"/>
            <a:ext cx="8928992" cy="555649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1281534"/>
            <a:ext cx="88924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 Értékelés     Értékbecslés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/>
        </p:nvGraphicFramePr>
        <p:xfrm>
          <a:off x="1403648" y="2060848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2555776" y="1124744"/>
            <a:ext cx="3528392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77800" algn="ctr">
              <a:spcAft>
                <a:spcPts val="300"/>
              </a:spcAft>
            </a:pPr>
            <a:r>
              <a:rPr lang="hu-HU" sz="1600" b="1" dirty="0" smtClean="0">
                <a:solidFill>
                  <a:srgbClr val="0070C0"/>
                </a:solidFill>
              </a:rPr>
              <a:t>Piaci Érték meghatározása</a:t>
            </a:r>
          </a:p>
          <a:p>
            <a:pPr indent="177800" algn="ctr">
              <a:spcAft>
                <a:spcPts val="300"/>
              </a:spcAft>
            </a:pPr>
            <a:r>
              <a:rPr lang="hu-HU" sz="1600" i="1" dirty="0" smtClean="0">
                <a:solidFill>
                  <a:srgbClr val="0070C0"/>
                </a:solidFill>
              </a:rPr>
              <a:t>Ugyanaz az ingatlan</a:t>
            </a:r>
          </a:p>
          <a:p>
            <a:pPr indent="177800" algn="ctr">
              <a:spcAft>
                <a:spcPts val="300"/>
              </a:spcAft>
            </a:pPr>
            <a:r>
              <a:rPr lang="hu-HU" sz="1600" i="1" dirty="0" smtClean="0">
                <a:solidFill>
                  <a:srgbClr val="0070C0"/>
                </a:solidFill>
              </a:rPr>
              <a:t>Ugyanarra a fordulónapra</a:t>
            </a:r>
            <a:endParaRPr lang="en-US" sz="1600" i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7584" y="1988840"/>
            <a:ext cx="799288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hu-H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De Akkor, Hogyan történhet ez meg?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00464" y="2780928"/>
            <a:ext cx="337599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hu-H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Számítási hiba?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Ingatlanértékelési bizonytalanság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08304" y="3553852"/>
            <a:ext cx="146828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hu-H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Nem!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/>
        </p:nvGraphicFramePr>
        <p:xfrm>
          <a:off x="1403648" y="220486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2065869" y="863494"/>
            <a:ext cx="4968552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77800" algn="ctr">
              <a:spcAft>
                <a:spcPts val="300"/>
              </a:spcAft>
            </a:pPr>
            <a:r>
              <a:rPr lang="hu-HU" sz="1600" b="1" dirty="0" smtClean="0">
                <a:solidFill>
                  <a:srgbClr val="0070C0"/>
                </a:solidFill>
              </a:rPr>
              <a:t>Piaci Érték meghatározása</a:t>
            </a:r>
          </a:p>
          <a:p>
            <a:pPr indent="177800" algn="ctr">
              <a:spcAft>
                <a:spcPts val="300"/>
              </a:spcAft>
            </a:pPr>
            <a:r>
              <a:rPr lang="hu-HU" sz="1600" i="1" dirty="0" smtClean="0">
                <a:solidFill>
                  <a:srgbClr val="0070C0"/>
                </a:solidFill>
              </a:rPr>
              <a:t>Ugyanaz az ingatlan, ugyanarra a fordulónapra</a:t>
            </a:r>
            <a:endParaRPr lang="en-US" sz="1600" i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91680" y="1681644"/>
            <a:ext cx="64807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hu-H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Mégis Mekkora a különbség?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01043" y="2659146"/>
            <a:ext cx="10801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hu-H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-11%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Ingatlanértékelési bizonytalanság változik!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39752" y="3201101"/>
            <a:ext cx="5472608" cy="0"/>
          </a:xfrm>
          <a:prstGeom prst="line">
            <a:avLst/>
          </a:prstGeom>
          <a:ln w="50800">
            <a:solidFill>
              <a:srgbClr val="86E80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339752" y="3573016"/>
            <a:ext cx="5472608" cy="0"/>
          </a:xfrm>
          <a:prstGeom prst="line">
            <a:avLst/>
          </a:prstGeom>
          <a:ln w="508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672279" y="3440117"/>
            <a:ext cx="10801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hu-H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-43%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2665" y="3000780"/>
            <a:ext cx="10801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hu-H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-25%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740352" y="2967335"/>
            <a:ext cx="108012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hu-H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2004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740352" y="3356992"/>
            <a:ext cx="108012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hu-H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2014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58901" y="2360755"/>
            <a:ext cx="208823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hu-H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+33% ~”C”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340510" y="3861048"/>
            <a:ext cx="5472608" cy="0"/>
          </a:xfrm>
          <a:prstGeom prst="line">
            <a:avLst/>
          </a:prstGeom>
          <a:ln w="50800">
            <a:solidFill>
              <a:srgbClr val="00338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7764102" y="3687415"/>
            <a:ext cx="108012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hu-H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2010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Ingatlanértékelési bizonytalanság</a:t>
            </a:r>
            <a:endParaRPr lang="en-US" dirty="0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763688" y="1156842"/>
            <a:ext cx="5040560" cy="5040560"/>
            <a:chOff x="3490" y="1489"/>
            <a:chExt cx="1082" cy="1084"/>
          </a:xfr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4" name="Freeform 20"/>
            <p:cNvSpPr>
              <a:spLocks/>
            </p:cNvSpPr>
            <p:nvPr/>
          </p:nvSpPr>
          <p:spPr bwMode="gray">
            <a:xfrm>
              <a:off x="3794" y="2237"/>
              <a:ext cx="671" cy="196"/>
            </a:xfrm>
            <a:custGeom>
              <a:avLst/>
              <a:gdLst/>
              <a:ahLst/>
              <a:cxnLst>
                <a:cxn ang="0">
                  <a:pos x="2399" y="174"/>
                </a:cxn>
                <a:cxn ang="0">
                  <a:pos x="2630" y="673"/>
                </a:cxn>
                <a:cxn ang="0">
                  <a:pos x="2512" y="630"/>
                </a:cxn>
                <a:cxn ang="0">
                  <a:pos x="2344" y="688"/>
                </a:cxn>
                <a:cxn ang="0">
                  <a:pos x="2175" y="739"/>
                </a:cxn>
                <a:cxn ang="0">
                  <a:pos x="1981" y="781"/>
                </a:cxn>
                <a:cxn ang="0">
                  <a:pos x="1813" y="805"/>
                </a:cxn>
                <a:cxn ang="0">
                  <a:pos x="1652" y="817"/>
                </a:cxn>
                <a:cxn ang="0">
                  <a:pos x="1489" y="817"/>
                </a:cxn>
                <a:cxn ang="0">
                  <a:pos x="1308" y="798"/>
                </a:cxn>
                <a:cxn ang="0">
                  <a:pos x="1083" y="749"/>
                </a:cxn>
                <a:cxn ang="0">
                  <a:pos x="894" y="695"/>
                </a:cxn>
                <a:cxn ang="0">
                  <a:pos x="742" y="637"/>
                </a:cxn>
                <a:cxn ang="0">
                  <a:pos x="586" y="556"/>
                </a:cxn>
                <a:cxn ang="0">
                  <a:pos x="414" y="437"/>
                </a:cxn>
                <a:cxn ang="0">
                  <a:pos x="268" y="318"/>
                </a:cxn>
                <a:cxn ang="0">
                  <a:pos x="174" y="225"/>
                </a:cxn>
                <a:cxn ang="0">
                  <a:pos x="0" y="0"/>
                </a:cxn>
                <a:cxn ang="0">
                  <a:pos x="231" y="212"/>
                </a:cxn>
                <a:cxn ang="0">
                  <a:pos x="374" y="318"/>
                </a:cxn>
                <a:cxn ang="0">
                  <a:pos x="524" y="393"/>
                </a:cxn>
                <a:cxn ang="0">
                  <a:pos x="673" y="455"/>
                </a:cxn>
                <a:cxn ang="0">
                  <a:pos x="832" y="499"/>
                </a:cxn>
                <a:cxn ang="0">
                  <a:pos x="975" y="527"/>
                </a:cxn>
                <a:cxn ang="0">
                  <a:pos x="1149" y="543"/>
                </a:cxn>
                <a:cxn ang="0">
                  <a:pos x="1308" y="543"/>
                </a:cxn>
                <a:cxn ang="0">
                  <a:pos x="1519" y="529"/>
                </a:cxn>
                <a:cxn ang="0">
                  <a:pos x="1707" y="505"/>
                </a:cxn>
                <a:cxn ang="0">
                  <a:pos x="1888" y="467"/>
                </a:cxn>
                <a:cxn ang="0">
                  <a:pos x="2070" y="418"/>
                </a:cxn>
                <a:cxn ang="0">
                  <a:pos x="2250" y="355"/>
                </a:cxn>
                <a:cxn ang="0">
                  <a:pos x="2437" y="261"/>
                </a:cxn>
              </a:cxnLst>
              <a:rect l="0" t="0" r="r" b="b"/>
              <a:pathLst>
                <a:path w="2930" h="824">
                  <a:moveTo>
                    <a:pt x="2437" y="261"/>
                  </a:moveTo>
                  <a:lnTo>
                    <a:pt x="2399" y="174"/>
                  </a:lnTo>
                  <a:lnTo>
                    <a:pt x="2930" y="225"/>
                  </a:lnTo>
                  <a:lnTo>
                    <a:pt x="2630" y="673"/>
                  </a:lnTo>
                  <a:lnTo>
                    <a:pt x="2593" y="586"/>
                  </a:lnTo>
                  <a:lnTo>
                    <a:pt x="2512" y="630"/>
                  </a:lnTo>
                  <a:lnTo>
                    <a:pt x="2412" y="667"/>
                  </a:lnTo>
                  <a:lnTo>
                    <a:pt x="2344" y="688"/>
                  </a:lnTo>
                  <a:lnTo>
                    <a:pt x="2267" y="714"/>
                  </a:lnTo>
                  <a:lnTo>
                    <a:pt x="2175" y="739"/>
                  </a:lnTo>
                  <a:lnTo>
                    <a:pt x="2081" y="762"/>
                  </a:lnTo>
                  <a:lnTo>
                    <a:pt x="1981" y="781"/>
                  </a:lnTo>
                  <a:lnTo>
                    <a:pt x="1907" y="792"/>
                  </a:lnTo>
                  <a:lnTo>
                    <a:pt x="1813" y="805"/>
                  </a:lnTo>
                  <a:lnTo>
                    <a:pt x="1720" y="817"/>
                  </a:lnTo>
                  <a:lnTo>
                    <a:pt x="1652" y="817"/>
                  </a:lnTo>
                  <a:lnTo>
                    <a:pt x="1563" y="824"/>
                  </a:lnTo>
                  <a:lnTo>
                    <a:pt x="1489" y="817"/>
                  </a:lnTo>
                  <a:lnTo>
                    <a:pt x="1395" y="811"/>
                  </a:lnTo>
                  <a:lnTo>
                    <a:pt x="1308" y="798"/>
                  </a:lnTo>
                  <a:lnTo>
                    <a:pt x="1196" y="773"/>
                  </a:lnTo>
                  <a:lnTo>
                    <a:pt x="1083" y="749"/>
                  </a:lnTo>
                  <a:lnTo>
                    <a:pt x="984" y="724"/>
                  </a:lnTo>
                  <a:lnTo>
                    <a:pt x="894" y="695"/>
                  </a:lnTo>
                  <a:lnTo>
                    <a:pt x="813" y="667"/>
                  </a:lnTo>
                  <a:lnTo>
                    <a:pt x="742" y="637"/>
                  </a:lnTo>
                  <a:lnTo>
                    <a:pt x="654" y="595"/>
                  </a:lnTo>
                  <a:lnTo>
                    <a:pt x="586" y="556"/>
                  </a:lnTo>
                  <a:lnTo>
                    <a:pt x="501" y="499"/>
                  </a:lnTo>
                  <a:lnTo>
                    <a:pt x="414" y="437"/>
                  </a:lnTo>
                  <a:lnTo>
                    <a:pt x="350" y="386"/>
                  </a:lnTo>
                  <a:lnTo>
                    <a:pt x="268" y="318"/>
                  </a:lnTo>
                  <a:lnTo>
                    <a:pt x="212" y="268"/>
                  </a:lnTo>
                  <a:lnTo>
                    <a:pt x="174" y="225"/>
                  </a:lnTo>
                  <a:lnTo>
                    <a:pt x="106" y="149"/>
                  </a:lnTo>
                  <a:lnTo>
                    <a:pt x="0" y="0"/>
                  </a:lnTo>
                  <a:lnTo>
                    <a:pt x="155" y="149"/>
                  </a:lnTo>
                  <a:lnTo>
                    <a:pt x="231" y="212"/>
                  </a:lnTo>
                  <a:lnTo>
                    <a:pt x="299" y="268"/>
                  </a:lnTo>
                  <a:lnTo>
                    <a:pt x="374" y="318"/>
                  </a:lnTo>
                  <a:lnTo>
                    <a:pt x="448" y="355"/>
                  </a:lnTo>
                  <a:lnTo>
                    <a:pt x="524" y="393"/>
                  </a:lnTo>
                  <a:lnTo>
                    <a:pt x="605" y="431"/>
                  </a:lnTo>
                  <a:lnTo>
                    <a:pt x="673" y="455"/>
                  </a:lnTo>
                  <a:lnTo>
                    <a:pt x="749" y="480"/>
                  </a:lnTo>
                  <a:lnTo>
                    <a:pt x="832" y="499"/>
                  </a:lnTo>
                  <a:lnTo>
                    <a:pt x="911" y="514"/>
                  </a:lnTo>
                  <a:lnTo>
                    <a:pt x="975" y="527"/>
                  </a:lnTo>
                  <a:lnTo>
                    <a:pt x="1062" y="532"/>
                  </a:lnTo>
                  <a:lnTo>
                    <a:pt x="1149" y="543"/>
                  </a:lnTo>
                  <a:lnTo>
                    <a:pt x="1226" y="543"/>
                  </a:lnTo>
                  <a:lnTo>
                    <a:pt x="1308" y="543"/>
                  </a:lnTo>
                  <a:lnTo>
                    <a:pt x="1414" y="543"/>
                  </a:lnTo>
                  <a:lnTo>
                    <a:pt x="1519" y="529"/>
                  </a:lnTo>
                  <a:lnTo>
                    <a:pt x="1620" y="518"/>
                  </a:lnTo>
                  <a:lnTo>
                    <a:pt x="1707" y="505"/>
                  </a:lnTo>
                  <a:lnTo>
                    <a:pt x="1807" y="486"/>
                  </a:lnTo>
                  <a:lnTo>
                    <a:pt x="1888" y="467"/>
                  </a:lnTo>
                  <a:lnTo>
                    <a:pt x="1974" y="442"/>
                  </a:lnTo>
                  <a:lnTo>
                    <a:pt x="2070" y="418"/>
                  </a:lnTo>
                  <a:lnTo>
                    <a:pt x="2149" y="393"/>
                  </a:lnTo>
                  <a:lnTo>
                    <a:pt x="2250" y="355"/>
                  </a:lnTo>
                  <a:lnTo>
                    <a:pt x="2325" y="323"/>
                  </a:lnTo>
                  <a:lnTo>
                    <a:pt x="2437" y="261"/>
                  </a:lnTo>
                  <a:close/>
                </a:path>
              </a:pathLst>
            </a:custGeom>
            <a:grpFill/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Freeform 21"/>
            <p:cNvSpPr>
              <a:spLocks/>
            </p:cNvSpPr>
            <p:nvPr/>
          </p:nvSpPr>
          <p:spPr bwMode="gray">
            <a:xfrm>
              <a:off x="3641" y="1787"/>
              <a:ext cx="188" cy="698"/>
            </a:xfrm>
            <a:custGeom>
              <a:avLst/>
              <a:gdLst/>
              <a:ahLst/>
              <a:cxnLst>
                <a:cxn ang="0">
                  <a:pos x="649" y="2403"/>
                </a:cxn>
                <a:cxn ang="0">
                  <a:pos x="149" y="2635"/>
                </a:cxn>
                <a:cxn ang="0">
                  <a:pos x="193" y="2516"/>
                </a:cxn>
                <a:cxn ang="0">
                  <a:pos x="135" y="2347"/>
                </a:cxn>
                <a:cxn ang="0">
                  <a:pos x="84" y="2179"/>
                </a:cxn>
                <a:cxn ang="0">
                  <a:pos x="43" y="1985"/>
                </a:cxn>
                <a:cxn ang="0">
                  <a:pos x="19" y="1816"/>
                </a:cxn>
                <a:cxn ang="0">
                  <a:pos x="6" y="1654"/>
                </a:cxn>
                <a:cxn ang="0">
                  <a:pos x="6" y="1491"/>
                </a:cxn>
                <a:cxn ang="0">
                  <a:pos x="25" y="1310"/>
                </a:cxn>
                <a:cxn ang="0">
                  <a:pos x="74" y="1086"/>
                </a:cxn>
                <a:cxn ang="0">
                  <a:pos x="128" y="896"/>
                </a:cxn>
                <a:cxn ang="0">
                  <a:pos x="187" y="743"/>
                </a:cxn>
                <a:cxn ang="0">
                  <a:pos x="267" y="588"/>
                </a:cxn>
                <a:cxn ang="0">
                  <a:pos x="386" y="415"/>
                </a:cxn>
                <a:cxn ang="0">
                  <a:pos x="505" y="269"/>
                </a:cxn>
                <a:cxn ang="0">
                  <a:pos x="598" y="176"/>
                </a:cxn>
                <a:cxn ang="0">
                  <a:pos x="823" y="0"/>
                </a:cxn>
                <a:cxn ang="0">
                  <a:pos x="611" y="232"/>
                </a:cxn>
                <a:cxn ang="0">
                  <a:pos x="505" y="376"/>
                </a:cxn>
                <a:cxn ang="0">
                  <a:pos x="429" y="526"/>
                </a:cxn>
                <a:cxn ang="0">
                  <a:pos x="367" y="675"/>
                </a:cxn>
                <a:cxn ang="0">
                  <a:pos x="324" y="833"/>
                </a:cxn>
                <a:cxn ang="0">
                  <a:pos x="297" y="977"/>
                </a:cxn>
                <a:cxn ang="0">
                  <a:pos x="280" y="1151"/>
                </a:cxn>
                <a:cxn ang="0">
                  <a:pos x="280" y="1310"/>
                </a:cxn>
                <a:cxn ang="0">
                  <a:pos x="293" y="1523"/>
                </a:cxn>
                <a:cxn ang="0">
                  <a:pos x="318" y="1710"/>
                </a:cxn>
                <a:cxn ang="0">
                  <a:pos x="355" y="1892"/>
                </a:cxn>
                <a:cxn ang="0">
                  <a:pos x="405" y="2072"/>
                </a:cxn>
                <a:cxn ang="0">
                  <a:pos x="467" y="2253"/>
                </a:cxn>
                <a:cxn ang="0">
                  <a:pos x="560" y="2440"/>
                </a:cxn>
              </a:cxnLst>
              <a:rect l="0" t="0" r="r" b="b"/>
              <a:pathLst>
                <a:path w="823" h="2934">
                  <a:moveTo>
                    <a:pt x="560" y="2440"/>
                  </a:moveTo>
                  <a:lnTo>
                    <a:pt x="649" y="2403"/>
                  </a:lnTo>
                  <a:lnTo>
                    <a:pt x="598" y="2934"/>
                  </a:lnTo>
                  <a:lnTo>
                    <a:pt x="149" y="2635"/>
                  </a:lnTo>
                  <a:lnTo>
                    <a:pt x="236" y="2597"/>
                  </a:lnTo>
                  <a:lnTo>
                    <a:pt x="193" y="2516"/>
                  </a:lnTo>
                  <a:lnTo>
                    <a:pt x="155" y="2416"/>
                  </a:lnTo>
                  <a:lnTo>
                    <a:pt x="135" y="2347"/>
                  </a:lnTo>
                  <a:lnTo>
                    <a:pt x="110" y="2271"/>
                  </a:lnTo>
                  <a:lnTo>
                    <a:pt x="84" y="2179"/>
                  </a:lnTo>
                  <a:lnTo>
                    <a:pt x="62" y="2085"/>
                  </a:lnTo>
                  <a:lnTo>
                    <a:pt x="43" y="1985"/>
                  </a:lnTo>
                  <a:lnTo>
                    <a:pt x="30" y="1911"/>
                  </a:lnTo>
                  <a:lnTo>
                    <a:pt x="19" y="1816"/>
                  </a:lnTo>
                  <a:lnTo>
                    <a:pt x="6" y="1722"/>
                  </a:lnTo>
                  <a:lnTo>
                    <a:pt x="6" y="1654"/>
                  </a:lnTo>
                  <a:lnTo>
                    <a:pt x="0" y="1566"/>
                  </a:lnTo>
                  <a:lnTo>
                    <a:pt x="6" y="1491"/>
                  </a:lnTo>
                  <a:lnTo>
                    <a:pt x="11" y="1398"/>
                  </a:lnTo>
                  <a:lnTo>
                    <a:pt x="25" y="1310"/>
                  </a:lnTo>
                  <a:lnTo>
                    <a:pt x="49" y="1198"/>
                  </a:lnTo>
                  <a:lnTo>
                    <a:pt x="74" y="1086"/>
                  </a:lnTo>
                  <a:lnTo>
                    <a:pt x="99" y="986"/>
                  </a:lnTo>
                  <a:lnTo>
                    <a:pt x="128" y="896"/>
                  </a:lnTo>
                  <a:lnTo>
                    <a:pt x="155" y="815"/>
                  </a:lnTo>
                  <a:lnTo>
                    <a:pt x="187" y="743"/>
                  </a:lnTo>
                  <a:lnTo>
                    <a:pt x="228" y="656"/>
                  </a:lnTo>
                  <a:lnTo>
                    <a:pt x="267" y="588"/>
                  </a:lnTo>
                  <a:lnTo>
                    <a:pt x="324" y="502"/>
                  </a:lnTo>
                  <a:lnTo>
                    <a:pt x="386" y="415"/>
                  </a:lnTo>
                  <a:lnTo>
                    <a:pt x="437" y="350"/>
                  </a:lnTo>
                  <a:lnTo>
                    <a:pt x="505" y="269"/>
                  </a:lnTo>
                  <a:lnTo>
                    <a:pt x="554" y="214"/>
                  </a:lnTo>
                  <a:lnTo>
                    <a:pt x="598" y="176"/>
                  </a:lnTo>
                  <a:lnTo>
                    <a:pt x="673" y="106"/>
                  </a:lnTo>
                  <a:lnTo>
                    <a:pt x="823" y="0"/>
                  </a:lnTo>
                  <a:lnTo>
                    <a:pt x="673" y="157"/>
                  </a:lnTo>
                  <a:lnTo>
                    <a:pt x="611" y="232"/>
                  </a:lnTo>
                  <a:lnTo>
                    <a:pt x="554" y="301"/>
                  </a:lnTo>
                  <a:lnTo>
                    <a:pt x="505" y="376"/>
                  </a:lnTo>
                  <a:lnTo>
                    <a:pt x="467" y="450"/>
                  </a:lnTo>
                  <a:lnTo>
                    <a:pt x="429" y="526"/>
                  </a:lnTo>
                  <a:lnTo>
                    <a:pt x="392" y="607"/>
                  </a:lnTo>
                  <a:lnTo>
                    <a:pt x="367" y="675"/>
                  </a:lnTo>
                  <a:lnTo>
                    <a:pt x="342" y="751"/>
                  </a:lnTo>
                  <a:lnTo>
                    <a:pt x="324" y="833"/>
                  </a:lnTo>
                  <a:lnTo>
                    <a:pt x="309" y="913"/>
                  </a:lnTo>
                  <a:lnTo>
                    <a:pt x="297" y="977"/>
                  </a:lnTo>
                  <a:lnTo>
                    <a:pt x="290" y="1064"/>
                  </a:lnTo>
                  <a:lnTo>
                    <a:pt x="280" y="1151"/>
                  </a:lnTo>
                  <a:lnTo>
                    <a:pt x="280" y="1230"/>
                  </a:lnTo>
                  <a:lnTo>
                    <a:pt x="280" y="1310"/>
                  </a:lnTo>
                  <a:lnTo>
                    <a:pt x="280" y="1417"/>
                  </a:lnTo>
                  <a:lnTo>
                    <a:pt x="293" y="1523"/>
                  </a:lnTo>
                  <a:lnTo>
                    <a:pt x="305" y="1623"/>
                  </a:lnTo>
                  <a:lnTo>
                    <a:pt x="318" y="1710"/>
                  </a:lnTo>
                  <a:lnTo>
                    <a:pt x="337" y="1810"/>
                  </a:lnTo>
                  <a:lnTo>
                    <a:pt x="355" y="1892"/>
                  </a:lnTo>
                  <a:lnTo>
                    <a:pt x="380" y="1976"/>
                  </a:lnTo>
                  <a:lnTo>
                    <a:pt x="405" y="2072"/>
                  </a:lnTo>
                  <a:lnTo>
                    <a:pt x="429" y="2153"/>
                  </a:lnTo>
                  <a:lnTo>
                    <a:pt x="467" y="2253"/>
                  </a:lnTo>
                  <a:lnTo>
                    <a:pt x="499" y="2329"/>
                  </a:lnTo>
                  <a:lnTo>
                    <a:pt x="560" y="2440"/>
                  </a:lnTo>
                  <a:close/>
                </a:path>
              </a:pathLst>
            </a:custGeom>
            <a:grpFill/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Freeform 22"/>
            <p:cNvSpPr>
              <a:spLocks/>
            </p:cNvSpPr>
            <p:nvPr/>
          </p:nvSpPr>
          <p:spPr bwMode="gray">
            <a:xfrm>
              <a:off x="3575" y="1626"/>
              <a:ext cx="670" cy="196"/>
            </a:xfrm>
            <a:custGeom>
              <a:avLst/>
              <a:gdLst/>
              <a:ahLst/>
              <a:cxnLst>
                <a:cxn ang="0">
                  <a:pos x="530" y="651"/>
                </a:cxn>
                <a:cxn ang="0">
                  <a:pos x="299" y="151"/>
                </a:cxn>
                <a:cxn ang="0">
                  <a:pos x="418" y="195"/>
                </a:cxn>
                <a:cxn ang="0">
                  <a:pos x="586" y="137"/>
                </a:cxn>
                <a:cxn ang="0">
                  <a:pos x="755" y="86"/>
                </a:cxn>
                <a:cxn ang="0">
                  <a:pos x="948" y="44"/>
                </a:cxn>
                <a:cxn ang="0">
                  <a:pos x="1116" y="19"/>
                </a:cxn>
                <a:cxn ang="0">
                  <a:pos x="1279" y="8"/>
                </a:cxn>
                <a:cxn ang="0">
                  <a:pos x="1441" y="8"/>
                </a:cxn>
                <a:cxn ang="0">
                  <a:pos x="1623" y="26"/>
                </a:cxn>
                <a:cxn ang="0">
                  <a:pos x="1846" y="76"/>
                </a:cxn>
                <a:cxn ang="0">
                  <a:pos x="2036" y="130"/>
                </a:cxn>
                <a:cxn ang="0">
                  <a:pos x="2187" y="188"/>
                </a:cxn>
                <a:cxn ang="0">
                  <a:pos x="2344" y="269"/>
                </a:cxn>
                <a:cxn ang="0">
                  <a:pos x="2517" y="388"/>
                </a:cxn>
                <a:cxn ang="0">
                  <a:pos x="2662" y="507"/>
                </a:cxn>
                <a:cxn ang="0">
                  <a:pos x="2755" y="600"/>
                </a:cxn>
                <a:cxn ang="0">
                  <a:pos x="2930" y="825"/>
                </a:cxn>
                <a:cxn ang="0">
                  <a:pos x="2700" y="613"/>
                </a:cxn>
                <a:cxn ang="0">
                  <a:pos x="2556" y="507"/>
                </a:cxn>
                <a:cxn ang="0">
                  <a:pos x="2406" y="431"/>
                </a:cxn>
                <a:cxn ang="0">
                  <a:pos x="2257" y="369"/>
                </a:cxn>
                <a:cxn ang="0">
                  <a:pos x="2099" y="326"/>
                </a:cxn>
                <a:cxn ang="0">
                  <a:pos x="1955" y="298"/>
                </a:cxn>
                <a:cxn ang="0">
                  <a:pos x="1779" y="282"/>
                </a:cxn>
                <a:cxn ang="0">
                  <a:pos x="1623" y="282"/>
                </a:cxn>
                <a:cxn ang="0">
                  <a:pos x="1409" y="295"/>
                </a:cxn>
                <a:cxn ang="0">
                  <a:pos x="1224" y="320"/>
                </a:cxn>
                <a:cxn ang="0">
                  <a:pos x="1042" y="357"/>
                </a:cxn>
                <a:cxn ang="0">
                  <a:pos x="861" y="407"/>
                </a:cxn>
                <a:cxn ang="0">
                  <a:pos x="681" y="469"/>
                </a:cxn>
                <a:cxn ang="0">
                  <a:pos x="494" y="564"/>
                </a:cxn>
              </a:cxnLst>
              <a:rect l="0" t="0" r="r" b="b"/>
              <a:pathLst>
                <a:path w="2930" h="825">
                  <a:moveTo>
                    <a:pt x="494" y="564"/>
                  </a:moveTo>
                  <a:lnTo>
                    <a:pt x="530" y="651"/>
                  </a:lnTo>
                  <a:lnTo>
                    <a:pt x="0" y="600"/>
                  </a:lnTo>
                  <a:lnTo>
                    <a:pt x="299" y="151"/>
                  </a:lnTo>
                  <a:lnTo>
                    <a:pt x="337" y="238"/>
                  </a:lnTo>
                  <a:lnTo>
                    <a:pt x="418" y="195"/>
                  </a:lnTo>
                  <a:lnTo>
                    <a:pt x="518" y="157"/>
                  </a:lnTo>
                  <a:lnTo>
                    <a:pt x="586" y="137"/>
                  </a:lnTo>
                  <a:lnTo>
                    <a:pt x="663" y="111"/>
                  </a:lnTo>
                  <a:lnTo>
                    <a:pt x="755" y="86"/>
                  </a:lnTo>
                  <a:lnTo>
                    <a:pt x="849" y="63"/>
                  </a:lnTo>
                  <a:lnTo>
                    <a:pt x="948" y="44"/>
                  </a:lnTo>
                  <a:lnTo>
                    <a:pt x="1023" y="32"/>
                  </a:lnTo>
                  <a:lnTo>
                    <a:pt x="1116" y="19"/>
                  </a:lnTo>
                  <a:lnTo>
                    <a:pt x="1211" y="8"/>
                  </a:lnTo>
                  <a:lnTo>
                    <a:pt x="1279" y="8"/>
                  </a:lnTo>
                  <a:lnTo>
                    <a:pt x="1366" y="0"/>
                  </a:lnTo>
                  <a:lnTo>
                    <a:pt x="1441" y="8"/>
                  </a:lnTo>
                  <a:lnTo>
                    <a:pt x="1534" y="13"/>
                  </a:lnTo>
                  <a:lnTo>
                    <a:pt x="1623" y="26"/>
                  </a:lnTo>
                  <a:lnTo>
                    <a:pt x="1735" y="51"/>
                  </a:lnTo>
                  <a:lnTo>
                    <a:pt x="1846" y="76"/>
                  </a:lnTo>
                  <a:lnTo>
                    <a:pt x="1946" y="101"/>
                  </a:lnTo>
                  <a:lnTo>
                    <a:pt x="2036" y="130"/>
                  </a:lnTo>
                  <a:lnTo>
                    <a:pt x="2118" y="157"/>
                  </a:lnTo>
                  <a:lnTo>
                    <a:pt x="2187" y="188"/>
                  </a:lnTo>
                  <a:lnTo>
                    <a:pt x="2274" y="230"/>
                  </a:lnTo>
                  <a:lnTo>
                    <a:pt x="2344" y="269"/>
                  </a:lnTo>
                  <a:lnTo>
                    <a:pt x="2430" y="326"/>
                  </a:lnTo>
                  <a:lnTo>
                    <a:pt x="2517" y="388"/>
                  </a:lnTo>
                  <a:lnTo>
                    <a:pt x="2581" y="439"/>
                  </a:lnTo>
                  <a:lnTo>
                    <a:pt x="2662" y="507"/>
                  </a:lnTo>
                  <a:lnTo>
                    <a:pt x="2719" y="556"/>
                  </a:lnTo>
                  <a:lnTo>
                    <a:pt x="2755" y="600"/>
                  </a:lnTo>
                  <a:lnTo>
                    <a:pt x="2824" y="675"/>
                  </a:lnTo>
                  <a:lnTo>
                    <a:pt x="2930" y="825"/>
                  </a:lnTo>
                  <a:lnTo>
                    <a:pt x="2774" y="675"/>
                  </a:lnTo>
                  <a:lnTo>
                    <a:pt x="2700" y="613"/>
                  </a:lnTo>
                  <a:lnTo>
                    <a:pt x="2630" y="556"/>
                  </a:lnTo>
                  <a:lnTo>
                    <a:pt x="2556" y="507"/>
                  </a:lnTo>
                  <a:lnTo>
                    <a:pt x="2480" y="469"/>
                  </a:lnTo>
                  <a:lnTo>
                    <a:pt x="2406" y="431"/>
                  </a:lnTo>
                  <a:lnTo>
                    <a:pt x="2325" y="394"/>
                  </a:lnTo>
                  <a:lnTo>
                    <a:pt x="2257" y="369"/>
                  </a:lnTo>
                  <a:lnTo>
                    <a:pt x="2182" y="344"/>
                  </a:lnTo>
                  <a:lnTo>
                    <a:pt x="2099" y="326"/>
                  </a:lnTo>
                  <a:lnTo>
                    <a:pt x="2019" y="311"/>
                  </a:lnTo>
                  <a:lnTo>
                    <a:pt x="1955" y="298"/>
                  </a:lnTo>
                  <a:lnTo>
                    <a:pt x="1868" y="292"/>
                  </a:lnTo>
                  <a:lnTo>
                    <a:pt x="1779" y="282"/>
                  </a:lnTo>
                  <a:lnTo>
                    <a:pt x="1703" y="282"/>
                  </a:lnTo>
                  <a:lnTo>
                    <a:pt x="1623" y="282"/>
                  </a:lnTo>
                  <a:lnTo>
                    <a:pt x="1517" y="282"/>
                  </a:lnTo>
                  <a:lnTo>
                    <a:pt x="1409" y="295"/>
                  </a:lnTo>
                  <a:lnTo>
                    <a:pt x="1311" y="307"/>
                  </a:lnTo>
                  <a:lnTo>
                    <a:pt x="1224" y="320"/>
                  </a:lnTo>
                  <a:lnTo>
                    <a:pt x="1123" y="339"/>
                  </a:lnTo>
                  <a:lnTo>
                    <a:pt x="1042" y="357"/>
                  </a:lnTo>
                  <a:lnTo>
                    <a:pt x="957" y="382"/>
                  </a:lnTo>
                  <a:lnTo>
                    <a:pt x="861" y="407"/>
                  </a:lnTo>
                  <a:lnTo>
                    <a:pt x="780" y="431"/>
                  </a:lnTo>
                  <a:lnTo>
                    <a:pt x="681" y="469"/>
                  </a:lnTo>
                  <a:lnTo>
                    <a:pt x="605" y="501"/>
                  </a:lnTo>
                  <a:lnTo>
                    <a:pt x="494" y="564"/>
                  </a:lnTo>
                  <a:close/>
                </a:path>
              </a:pathLst>
            </a:custGeom>
            <a:grpFill/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Freeform 23"/>
            <p:cNvSpPr>
              <a:spLocks/>
            </p:cNvSpPr>
            <p:nvPr/>
          </p:nvSpPr>
          <p:spPr bwMode="gray">
            <a:xfrm>
              <a:off x="4235" y="1554"/>
              <a:ext cx="188" cy="697"/>
            </a:xfrm>
            <a:custGeom>
              <a:avLst/>
              <a:gdLst/>
              <a:ahLst/>
              <a:cxnLst>
                <a:cxn ang="0">
                  <a:pos x="174" y="531"/>
                </a:cxn>
                <a:cxn ang="0">
                  <a:pos x="673" y="299"/>
                </a:cxn>
                <a:cxn ang="0">
                  <a:pos x="630" y="418"/>
                </a:cxn>
                <a:cxn ang="0">
                  <a:pos x="688" y="586"/>
                </a:cxn>
                <a:cxn ang="0">
                  <a:pos x="737" y="756"/>
                </a:cxn>
                <a:cxn ang="0">
                  <a:pos x="779" y="949"/>
                </a:cxn>
                <a:cxn ang="0">
                  <a:pos x="804" y="1118"/>
                </a:cxn>
                <a:cxn ang="0">
                  <a:pos x="817" y="1280"/>
                </a:cxn>
                <a:cxn ang="0">
                  <a:pos x="817" y="1443"/>
                </a:cxn>
                <a:cxn ang="0">
                  <a:pos x="798" y="1624"/>
                </a:cxn>
                <a:cxn ang="0">
                  <a:pos x="749" y="1849"/>
                </a:cxn>
                <a:cxn ang="0">
                  <a:pos x="694" y="2038"/>
                </a:cxn>
                <a:cxn ang="0">
                  <a:pos x="636" y="2190"/>
                </a:cxn>
                <a:cxn ang="0">
                  <a:pos x="554" y="2346"/>
                </a:cxn>
                <a:cxn ang="0">
                  <a:pos x="437" y="2519"/>
                </a:cxn>
                <a:cxn ang="0">
                  <a:pos x="318" y="2665"/>
                </a:cxn>
                <a:cxn ang="0">
                  <a:pos x="223" y="2758"/>
                </a:cxn>
                <a:cxn ang="0">
                  <a:pos x="0" y="2934"/>
                </a:cxn>
                <a:cxn ang="0">
                  <a:pos x="212" y="2703"/>
                </a:cxn>
                <a:cxn ang="0">
                  <a:pos x="318" y="2559"/>
                </a:cxn>
                <a:cxn ang="0">
                  <a:pos x="393" y="2408"/>
                </a:cxn>
                <a:cxn ang="0">
                  <a:pos x="454" y="2259"/>
                </a:cxn>
                <a:cxn ang="0">
                  <a:pos x="499" y="2100"/>
                </a:cxn>
                <a:cxn ang="0">
                  <a:pos x="525" y="1957"/>
                </a:cxn>
                <a:cxn ang="0">
                  <a:pos x="543" y="1783"/>
                </a:cxn>
                <a:cxn ang="0">
                  <a:pos x="543" y="1624"/>
                </a:cxn>
                <a:cxn ang="0">
                  <a:pos x="530" y="1411"/>
                </a:cxn>
                <a:cxn ang="0">
                  <a:pos x="505" y="1224"/>
                </a:cxn>
                <a:cxn ang="0">
                  <a:pos x="467" y="1042"/>
                </a:cxn>
                <a:cxn ang="0">
                  <a:pos x="418" y="862"/>
                </a:cxn>
                <a:cxn ang="0">
                  <a:pos x="355" y="681"/>
                </a:cxn>
                <a:cxn ang="0">
                  <a:pos x="261" y="494"/>
                </a:cxn>
              </a:cxnLst>
              <a:rect l="0" t="0" r="r" b="b"/>
              <a:pathLst>
                <a:path w="823" h="2934">
                  <a:moveTo>
                    <a:pt x="261" y="494"/>
                  </a:moveTo>
                  <a:lnTo>
                    <a:pt x="174" y="531"/>
                  </a:lnTo>
                  <a:lnTo>
                    <a:pt x="223" y="0"/>
                  </a:lnTo>
                  <a:lnTo>
                    <a:pt x="673" y="299"/>
                  </a:lnTo>
                  <a:lnTo>
                    <a:pt x="586" y="337"/>
                  </a:lnTo>
                  <a:lnTo>
                    <a:pt x="630" y="418"/>
                  </a:lnTo>
                  <a:lnTo>
                    <a:pt x="667" y="518"/>
                  </a:lnTo>
                  <a:lnTo>
                    <a:pt x="688" y="586"/>
                  </a:lnTo>
                  <a:lnTo>
                    <a:pt x="712" y="663"/>
                  </a:lnTo>
                  <a:lnTo>
                    <a:pt x="737" y="756"/>
                  </a:lnTo>
                  <a:lnTo>
                    <a:pt x="760" y="849"/>
                  </a:lnTo>
                  <a:lnTo>
                    <a:pt x="779" y="949"/>
                  </a:lnTo>
                  <a:lnTo>
                    <a:pt x="792" y="1025"/>
                  </a:lnTo>
                  <a:lnTo>
                    <a:pt x="804" y="1118"/>
                  </a:lnTo>
                  <a:lnTo>
                    <a:pt x="817" y="1212"/>
                  </a:lnTo>
                  <a:lnTo>
                    <a:pt x="817" y="1280"/>
                  </a:lnTo>
                  <a:lnTo>
                    <a:pt x="823" y="1367"/>
                  </a:lnTo>
                  <a:lnTo>
                    <a:pt x="817" y="1443"/>
                  </a:lnTo>
                  <a:lnTo>
                    <a:pt x="810" y="1536"/>
                  </a:lnTo>
                  <a:lnTo>
                    <a:pt x="798" y="1624"/>
                  </a:lnTo>
                  <a:lnTo>
                    <a:pt x="773" y="1736"/>
                  </a:lnTo>
                  <a:lnTo>
                    <a:pt x="749" y="1849"/>
                  </a:lnTo>
                  <a:lnTo>
                    <a:pt x="723" y="1948"/>
                  </a:lnTo>
                  <a:lnTo>
                    <a:pt x="694" y="2038"/>
                  </a:lnTo>
                  <a:lnTo>
                    <a:pt x="667" y="2119"/>
                  </a:lnTo>
                  <a:lnTo>
                    <a:pt x="636" y="2190"/>
                  </a:lnTo>
                  <a:lnTo>
                    <a:pt x="593" y="2278"/>
                  </a:lnTo>
                  <a:lnTo>
                    <a:pt x="554" y="2346"/>
                  </a:lnTo>
                  <a:lnTo>
                    <a:pt x="499" y="2431"/>
                  </a:lnTo>
                  <a:lnTo>
                    <a:pt x="437" y="2519"/>
                  </a:lnTo>
                  <a:lnTo>
                    <a:pt x="386" y="2584"/>
                  </a:lnTo>
                  <a:lnTo>
                    <a:pt x="318" y="2665"/>
                  </a:lnTo>
                  <a:lnTo>
                    <a:pt x="268" y="2722"/>
                  </a:lnTo>
                  <a:lnTo>
                    <a:pt x="223" y="2758"/>
                  </a:lnTo>
                  <a:lnTo>
                    <a:pt x="149" y="2828"/>
                  </a:lnTo>
                  <a:lnTo>
                    <a:pt x="0" y="2934"/>
                  </a:lnTo>
                  <a:lnTo>
                    <a:pt x="149" y="2777"/>
                  </a:lnTo>
                  <a:lnTo>
                    <a:pt x="212" y="2703"/>
                  </a:lnTo>
                  <a:lnTo>
                    <a:pt x="268" y="2633"/>
                  </a:lnTo>
                  <a:lnTo>
                    <a:pt x="318" y="2559"/>
                  </a:lnTo>
                  <a:lnTo>
                    <a:pt x="355" y="2484"/>
                  </a:lnTo>
                  <a:lnTo>
                    <a:pt x="393" y="2408"/>
                  </a:lnTo>
                  <a:lnTo>
                    <a:pt x="429" y="2327"/>
                  </a:lnTo>
                  <a:lnTo>
                    <a:pt x="454" y="2259"/>
                  </a:lnTo>
                  <a:lnTo>
                    <a:pt x="480" y="2183"/>
                  </a:lnTo>
                  <a:lnTo>
                    <a:pt x="499" y="2100"/>
                  </a:lnTo>
                  <a:lnTo>
                    <a:pt x="514" y="2022"/>
                  </a:lnTo>
                  <a:lnTo>
                    <a:pt x="525" y="1957"/>
                  </a:lnTo>
                  <a:lnTo>
                    <a:pt x="533" y="1870"/>
                  </a:lnTo>
                  <a:lnTo>
                    <a:pt x="543" y="1783"/>
                  </a:lnTo>
                  <a:lnTo>
                    <a:pt x="543" y="1706"/>
                  </a:lnTo>
                  <a:lnTo>
                    <a:pt x="543" y="1624"/>
                  </a:lnTo>
                  <a:lnTo>
                    <a:pt x="543" y="1518"/>
                  </a:lnTo>
                  <a:lnTo>
                    <a:pt x="530" y="1411"/>
                  </a:lnTo>
                  <a:lnTo>
                    <a:pt x="517" y="1312"/>
                  </a:lnTo>
                  <a:lnTo>
                    <a:pt x="505" y="1224"/>
                  </a:lnTo>
                  <a:lnTo>
                    <a:pt x="486" y="1124"/>
                  </a:lnTo>
                  <a:lnTo>
                    <a:pt x="467" y="1042"/>
                  </a:lnTo>
                  <a:lnTo>
                    <a:pt x="443" y="958"/>
                  </a:lnTo>
                  <a:lnTo>
                    <a:pt x="418" y="862"/>
                  </a:lnTo>
                  <a:lnTo>
                    <a:pt x="393" y="781"/>
                  </a:lnTo>
                  <a:lnTo>
                    <a:pt x="355" y="681"/>
                  </a:lnTo>
                  <a:lnTo>
                    <a:pt x="324" y="605"/>
                  </a:lnTo>
                  <a:lnTo>
                    <a:pt x="261" y="494"/>
                  </a:lnTo>
                  <a:close/>
                </a:path>
              </a:pathLst>
            </a:custGeom>
            <a:grpFill/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Freeform 24"/>
            <p:cNvSpPr>
              <a:spLocks/>
            </p:cNvSpPr>
            <p:nvPr/>
          </p:nvSpPr>
          <p:spPr bwMode="gray">
            <a:xfrm>
              <a:off x="4081" y="1816"/>
              <a:ext cx="491" cy="512"/>
            </a:xfrm>
            <a:custGeom>
              <a:avLst/>
              <a:gdLst/>
              <a:ahLst/>
              <a:cxnLst>
                <a:cxn ang="0">
                  <a:pos x="1702" y="412"/>
                </a:cxn>
                <a:cxn ang="0">
                  <a:pos x="1609" y="394"/>
                </a:cxn>
                <a:cxn ang="0">
                  <a:pos x="1984" y="0"/>
                </a:cxn>
                <a:cxn ang="0">
                  <a:pos x="2146" y="513"/>
                </a:cxn>
                <a:cxn ang="0">
                  <a:pos x="2046" y="488"/>
                </a:cxn>
                <a:cxn ang="0">
                  <a:pos x="2029" y="561"/>
                </a:cxn>
                <a:cxn ang="0">
                  <a:pos x="2009" y="666"/>
                </a:cxn>
                <a:cxn ang="0">
                  <a:pos x="1977" y="762"/>
                </a:cxn>
                <a:cxn ang="0">
                  <a:pos x="1942" y="857"/>
                </a:cxn>
                <a:cxn ang="0">
                  <a:pos x="1898" y="954"/>
                </a:cxn>
                <a:cxn ang="0">
                  <a:pos x="1853" y="1044"/>
                </a:cxn>
                <a:cxn ang="0">
                  <a:pos x="1802" y="1137"/>
                </a:cxn>
                <a:cxn ang="0">
                  <a:pos x="1753" y="1217"/>
                </a:cxn>
                <a:cxn ang="0">
                  <a:pos x="1710" y="1291"/>
                </a:cxn>
                <a:cxn ang="0">
                  <a:pos x="1653" y="1368"/>
                </a:cxn>
                <a:cxn ang="0">
                  <a:pos x="1605" y="1430"/>
                </a:cxn>
                <a:cxn ang="0">
                  <a:pos x="1547" y="1497"/>
                </a:cxn>
                <a:cxn ang="0">
                  <a:pos x="1490" y="1555"/>
                </a:cxn>
                <a:cxn ang="0">
                  <a:pos x="1435" y="1616"/>
                </a:cxn>
                <a:cxn ang="0">
                  <a:pos x="1370" y="1677"/>
                </a:cxn>
                <a:cxn ang="0">
                  <a:pos x="1302" y="1732"/>
                </a:cxn>
                <a:cxn ang="0">
                  <a:pos x="1235" y="1784"/>
                </a:cxn>
                <a:cxn ang="0">
                  <a:pos x="1171" y="1832"/>
                </a:cxn>
                <a:cxn ang="0">
                  <a:pos x="1096" y="1884"/>
                </a:cxn>
                <a:cxn ang="0">
                  <a:pos x="991" y="1942"/>
                </a:cxn>
                <a:cxn ang="0">
                  <a:pos x="904" y="1990"/>
                </a:cxn>
                <a:cxn ang="0">
                  <a:pos x="823" y="2027"/>
                </a:cxn>
                <a:cxn ang="0">
                  <a:pos x="750" y="2053"/>
                </a:cxn>
                <a:cxn ang="0">
                  <a:pos x="686" y="2076"/>
                </a:cxn>
                <a:cxn ang="0">
                  <a:pos x="620" y="2095"/>
                </a:cxn>
                <a:cxn ang="0">
                  <a:pos x="554" y="2114"/>
                </a:cxn>
                <a:cxn ang="0">
                  <a:pos x="486" y="2125"/>
                </a:cxn>
                <a:cxn ang="0">
                  <a:pos x="424" y="2137"/>
                </a:cxn>
                <a:cxn ang="0">
                  <a:pos x="318" y="2149"/>
                </a:cxn>
                <a:cxn ang="0">
                  <a:pos x="193" y="2156"/>
                </a:cxn>
                <a:cxn ang="0">
                  <a:pos x="0" y="2156"/>
                </a:cxn>
                <a:cxn ang="0">
                  <a:pos x="287" y="2118"/>
                </a:cxn>
                <a:cxn ang="0">
                  <a:pos x="370" y="2096"/>
                </a:cxn>
                <a:cxn ang="0">
                  <a:pos x="437" y="2075"/>
                </a:cxn>
                <a:cxn ang="0">
                  <a:pos x="508" y="2047"/>
                </a:cxn>
                <a:cxn ang="0">
                  <a:pos x="573" y="2018"/>
                </a:cxn>
                <a:cxn ang="0">
                  <a:pos x="705" y="1950"/>
                </a:cxn>
                <a:cxn ang="0">
                  <a:pos x="817" y="1874"/>
                </a:cxn>
                <a:cxn ang="0">
                  <a:pos x="923" y="1793"/>
                </a:cxn>
                <a:cxn ang="0">
                  <a:pos x="1017" y="1699"/>
                </a:cxn>
                <a:cxn ang="0">
                  <a:pos x="1097" y="1612"/>
                </a:cxn>
                <a:cxn ang="0">
                  <a:pos x="1205" y="1492"/>
                </a:cxn>
                <a:cxn ang="0">
                  <a:pos x="1292" y="1381"/>
                </a:cxn>
                <a:cxn ang="0">
                  <a:pos x="1366" y="1262"/>
                </a:cxn>
                <a:cxn ang="0">
                  <a:pos x="1428" y="1156"/>
                </a:cxn>
                <a:cxn ang="0">
                  <a:pos x="1490" y="1031"/>
                </a:cxn>
                <a:cxn ang="0">
                  <a:pos x="1547" y="906"/>
                </a:cxn>
                <a:cxn ang="0">
                  <a:pos x="1591" y="806"/>
                </a:cxn>
                <a:cxn ang="0">
                  <a:pos x="1634" y="681"/>
                </a:cxn>
                <a:cxn ang="0">
                  <a:pos x="1678" y="543"/>
                </a:cxn>
                <a:cxn ang="0">
                  <a:pos x="1702" y="412"/>
                </a:cxn>
              </a:cxnLst>
              <a:rect l="0" t="0" r="r" b="b"/>
              <a:pathLst>
                <a:path w="2146" h="2156">
                  <a:moveTo>
                    <a:pt x="1702" y="412"/>
                  </a:moveTo>
                  <a:lnTo>
                    <a:pt x="1609" y="394"/>
                  </a:lnTo>
                  <a:lnTo>
                    <a:pt x="1984" y="0"/>
                  </a:lnTo>
                  <a:lnTo>
                    <a:pt x="2146" y="513"/>
                  </a:lnTo>
                  <a:lnTo>
                    <a:pt x="2046" y="488"/>
                  </a:lnTo>
                  <a:lnTo>
                    <a:pt x="2029" y="561"/>
                  </a:lnTo>
                  <a:lnTo>
                    <a:pt x="2009" y="666"/>
                  </a:lnTo>
                  <a:lnTo>
                    <a:pt x="1977" y="762"/>
                  </a:lnTo>
                  <a:lnTo>
                    <a:pt x="1942" y="857"/>
                  </a:lnTo>
                  <a:lnTo>
                    <a:pt x="1898" y="954"/>
                  </a:lnTo>
                  <a:lnTo>
                    <a:pt x="1853" y="1044"/>
                  </a:lnTo>
                  <a:lnTo>
                    <a:pt x="1802" y="1137"/>
                  </a:lnTo>
                  <a:lnTo>
                    <a:pt x="1753" y="1217"/>
                  </a:lnTo>
                  <a:lnTo>
                    <a:pt x="1710" y="1291"/>
                  </a:lnTo>
                  <a:lnTo>
                    <a:pt x="1653" y="1368"/>
                  </a:lnTo>
                  <a:lnTo>
                    <a:pt x="1605" y="1430"/>
                  </a:lnTo>
                  <a:lnTo>
                    <a:pt x="1547" y="1497"/>
                  </a:lnTo>
                  <a:lnTo>
                    <a:pt x="1490" y="1555"/>
                  </a:lnTo>
                  <a:lnTo>
                    <a:pt x="1435" y="1616"/>
                  </a:lnTo>
                  <a:lnTo>
                    <a:pt x="1370" y="1677"/>
                  </a:lnTo>
                  <a:lnTo>
                    <a:pt x="1302" y="1732"/>
                  </a:lnTo>
                  <a:lnTo>
                    <a:pt x="1235" y="1784"/>
                  </a:lnTo>
                  <a:lnTo>
                    <a:pt x="1171" y="1832"/>
                  </a:lnTo>
                  <a:lnTo>
                    <a:pt x="1096" y="1884"/>
                  </a:lnTo>
                  <a:lnTo>
                    <a:pt x="991" y="1942"/>
                  </a:lnTo>
                  <a:lnTo>
                    <a:pt x="904" y="1990"/>
                  </a:lnTo>
                  <a:lnTo>
                    <a:pt x="823" y="2027"/>
                  </a:lnTo>
                  <a:lnTo>
                    <a:pt x="750" y="2053"/>
                  </a:lnTo>
                  <a:lnTo>
                    <a:pt x="686" y="2076"/>
                  </a:lnTo>
                  <a:lnTo>
                    <a:pt x="620" y="2095"/>
                  </a:lnTo>
                  <a:lnTo>
                    <a:pt x="554" y="2114"/>
                  </a:lnTo>
                  <a:lnTo>
                    <a:pt x="486" y="2125"/>
                  </a:lnTo>
                  <a:lnTo>
                    <a:pt x="424" y="2137"/>
                  </a:lnTo>
                  <a:lnTo>
                    <a:pt x="318" y="2149"/>
                  </a:lnTo>
                  <a:lnTo>
                    <a:pt x="193" y="2156"/>
                  </a:lnTo>
                  <a:lnTo>
                    <a:pt x="0" y="2156"/>
                  </a:lnTo>
                  <a:lnTo>
                    <a:pt x="287" y="2118"/>
                  </a:lnTo>
                  <a:lnTo>
                    <a:pt x="370" y="2096"/>
                  </a:lnTo>
                  <a:lnTo>
                    <a:pt x="437" y="2075"/>
                  </a:lnTo>
                  <a:lnTo>
                    <a:pt x="508" y="2047"/>
                  </a:lnTo>
                  <a:lnTo>
                    <a:pt x="573" y="2018"/>
                  </a:lnTo>
                  <a:lnTo>
                    <a:pt x="705" y="1950"/>
                  </a:lnTo>
                  <a:lnTo>
                    <a:pt x="817" y="1874"/>
                  </a:lnTo>
                  <a:lnTo>
                    <a:pt x="923" y="1793"/>
                  </a:lnTo>
                  <a:lnTo>
                    <a:pt x="1017" y="1699"/>
                  </a:lnTo>
                  <a:lnTo>
                    <a:pt x="1097" y="1612"/>
                  </a:lnTo>
                  <a:lnTo>
                    <a:pt x="1205" y="1492"/>
                  </a:lnTo>
                  <a:lnTo>
                    <a:pt x="1292" y="1381"/>
                  </a:lnTo>
                  <a:lnTo>
                    <a:pt x="1366" y="1262"/>
                  </a:lnTo>
                  <a:lnTo>
                    <a:pt x="1428" y="1156"/>
                  </a:lnTo>
                  <a:lnTo>
                    <a:pt x="1490" y="1031"/>
                  </a:lnTo>
                  <a:lnTo>
                    <a:pt x="1547" y="906"/>
                  </a:lnTo>
                  <a:lnTo>
                    <a:pt x="1591" y="806"/>
                  </a:lnTo>
                  <a:lnTo>
                    <a:pt x="1634" y="681"/>
                  </a:lnTo>
                  <a:lnTo>
                    <a:pt x="1678" y="543"/>
                  </a:lnTo>
                  <a:lnTo>
                    <a:pt x="1702" y="412"/>
                  </a:lnTo>
                  <a:close/>
                </a:path>
              </a:pathLst>
            </a:custGeom>
            <a:grpFill/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Freeform 25"/>
            <p:cNvSpPr>
              <a:spLocks/>
            </p:cNvSpPr>
            <p:nvPr/>
          </p:nvSpPr>
          <p:spPr bwMode="gray">
            <a:xfrm>
              <a:off x="3729" y="2062"/>
              <a:ext cx="493" cy="511"/>
            </a:xfrm>
            <a:custGeom>
              <a:avLst/>
              <a:gdLst/>
              <a:ahLst/>
              <a:cxnLst>
                <a:cxn ang="0">
                  <a:pos x="1740" y="1705"/>
                </a:cxn>
                <a:cxn ang="0">
                  <a:pos x="1759" y="1611"/>
                </a:cxn>
                <a:cxn ang="0">
                  <a:pos x="2152" y="1987"/>
                </a:cxn>
                <a:cxn ang="0">
                  <a:pos x="1641" y="2150"/>
                </a:cxn>
                <a:cxn ang="0">
                  <a:pos x="1666" y="2049"/>
                </a:cxn>
                <a:cxn ang="0">
                  <a:pos x="1593" y="2032"/>
                </a:cxn>
                <a:cxn ang="0">
                  <a:pos x="1488" y="2012"/>
                </a:cxn>
                <a:cxn ang="0">
                  <a:pos x="1392" y="1980"/>
                </a:cxn>
                <a:cxn ang="0">
                  <a:pos x="1297" y="1945"/>
                </a:cxn>
                <a:cxn ang="0">
                  <a:pos x="1200" y="1901"/>
                </a:cxn>
                <a:cxn ang="0">
                  <a:pos x="1110" y="1855"/>
                </a:cxn>
                <a:cxn ang="0">
                  <a:pos x="1017" y="1805"/>
                </a:cxn>
                <a:cxn ang="0">
                  <a:pos x="937" y="1755"/>
                </a:cxn>
                <a:cxn ang="0">
                  <a:pos x="863" y="1711"/>
                </a:cxn>
                <a:cxn ang="0">
                  <a:pos x="787" y="1656"/>
                </a:cxn>
                <a:cxn ang="0">
                  <a:pos x="724" y="1608"/>
                </a:cxn>
                <a:cxn ang="0">
                  <a:pos x="657" y="1549"/>
                </a:cxn>
                <a:cxn ang="0">
                  <a:pos x="599" y="1493"/>
                </a:cxn>
                <a:cxn ang="0">
                  <a:pos x="538" y="1437"/>
                </a:cxn>
                <a:cxn ang="0">
                  <a:pos x="479" y="1373"/>
                </a:cxn>
                <a:cxn ang="0">
                  <a:pos x="422" y="1303"/>
                </a:cxn>
                <a:cxn ang="0">
                  <a:pos x="370" y="1236"/>
                </a:cxn>
                <a:cxn ang="0">
                  <a:pos x="322" y="1173"/>
                </a:cxn>
                <a:cxn ang="0">
                  <a:pos x="270" y="1097"/>
                </a:cxn>
                <a:cxn ang="0">
                  <a:pos x="212" y="994"/>
                </a:cxn>
                <a:cxn ang="0">
                  <a:pos x="164" y="905"/>
                </a:cxn>
                <a:cxn ang="0">
                  <a:pos x="129" y="824"/>
                </a:cxn>
                <a:cxn ang="0">
                  <a:pos x="102" y="752"/>
                </a:cxn>
                <a:cxn ang="0">
                  <a:pos x="80" y="688"/>
                </a:cxn>
                <a:cxn ang="0">
                  <a:pos x="61" y="621"/>
                </a:cxn>
                <a:cxn ang="0">
                  <a:pos x="42" y="556"/>
                </a:cxn>
                <a:cxn ang="0">
                  <a:pos x="29" y="487"/>
                </a:cxn>
                <a:cxn ang="0">
                  <a:pos x="19" y="425"/>
                </a:cxn>
                <a:cxn ang="0">
                  <a:pos x="6" y="319"/>
                </a:cxn>
                <a:cxn ang="0">
                  <a:pos x="0" y="194"/>
                </a:cxn>
                <a:cxn ang="0">
                  <a:pos x="0" y="0"/>
                </a:cxn>
                <a:cxn ang="0">
                  <a:pos x="38" y="287"/>
                </a:cxn>
                <a:cxn ang="0">
                  <a:pos x="58" y="371"/>
                </a:cxn>
                <a:cxn ang="0">
                  <a:pos x="81" y="438"/>
                </a:cxn>
                <a:cxn ang="0">
                  <a:pos x="109" y="508"/>
                </a:cxn>
                <a:cxn ang="0">
                  <a:pos x="138" y="575"/>
                </a:cxn>
                <a:cxn ang="0">
                  <a:pos x="206" y="707"/>
                </a:cxn>
                <a:cxn ang="0">
                  <a:pos x="281" y="818"/>
                </a:cxn>
                <a:cxn ang="0">
                  <a:pos x="361" y="924"/>
                </a:cxn>
                <a:cxn ang="0">
                  <a:pos x="456" y="1019"/>
                </a:cxn>
                <a:cxn ang="0">
                  <a:pos x="543" y="1100"/>
                </a:cxn>
                <a:cxn ang="0">
                  <a:pos x="662" y="1206"/>
                </a:cxn>
                <a:cxn ang="0">
                  <a:pos x="773" y="1293"/>
                </a:cxn>
                <a:cxn ang="0">
                  <a:pos x="893" y="1369"/>
                </a:cxn>
                <a:cxn ang="0">
                  <a:pos x="998" y="1431"/>
                </a:cxn>
                <a:cxn ang="0">
                  <a:pos x="1123" y="1493"/>
                </a:cxn>
                <a:cxn ang="0">
                  <a:pos x="1248" y="1549"/>
                </a:cxn>
                <a:cxn ang="0">
                  <a:pos x="1348" y="1594"/>
                </a:cxn>
                <a:cxn ang="0">
                  <a:pos x="1473" y="1637"/>
                </a:cxn>
                <a:cxn ang="0">
                  <a:pos x="1609" y="1681"/>
                </a:cxn>
                <a:cxn ang="0">
                  <a:pos x="1740" y="1705"/>
                </a:cxn>
              </a:cxnLst>
              <a:rect l="0" t="0" r="r" b="b"/>
              <a:pathLst>
                <a:path w="2152" h="2150">
                  <a:moveTo>
                    <a:pt x="1740" y="1705"/>
                  </a:moveTo>
                  <a:lnTo>
                    <a:pt x="1759" y="1611"/>
                  </a:lnTo>
                  <a:lnTo>
                    <a:pt x="2152" y="1987"/>
                  </a:lnTo>
                  <a:lnTo>
                    <a:pt x="1641" y="2150"/>
                  </a:lnTo>
                  <a:lnTo>
                    <a:pt x="1666" y="2049"/>
                  </a:lnTo>
                  <a:lnTo>
                    <a:pt x="1593" y="2032"/>
                  </a:lnTo>
                  <a:lnTo>
                    <a:pt x="1488" y="2012"/>
                  </a:lnTo>
                  <a:lnTo>
                    <a:pt x="1392" y="1980"/>
                  </a:lnTo>
                  <a:lnTo>
                    <a:pt x="1297" y="1945"/>
                  </a:lnTo>
                  <a:lnTo>
                    <a:pt x="1200" y="1901"/>
                  </a:lnTo>
                  <a:lnTo>
                    <a:pt x="1110" y="1855"/>
                  </a:lnTo>
                  <a:lnTo>
                    <a:pt x="1017" y="1805"/>
                  </a:lnTo>
                  <a:lnTo>
                    <a:pt x="937" y="1755"/>
                  </a:lnTo>
                  <a:lnTo>
                    <a:pt x="863" y="1711"/>
                  </a:lnTo>
                  <a:lnTo>
                    <a:pt x="787" y="1656"/>
                  </a:lnTo>
                  <a:lnTo>
                    <a:pt x="724" y="1608"/>
                  </a:lnTo>
                  <a:lnTo>
                    <a:pt x="657" y="1549"/>
                  </a:lnTo>
                  <a:lnTo>
                    <a:pt x="599" y="1493"/>
                  </a:lnTo>
                  <a:lnTo>
                    <a:pt x="538" y="1437"/>
                  </a:lnTo>
                  <a:lnTo>
                    <a:pt x="479" y="1373"/>
                  </a:lnTo>
                  <a:lnTo>
                    <a:pt x="422" y="1303"/>
                  </a:lnTo>
                  <a:lnTo>
                    <a:pt x="370" y="1236"/>
                  </a:lnTo>
                  <a:lnTo>
                    <a:pt x="322" y="1173"/>
                  </a:lnTo>
                  <a:lnTo>
                    <a:pt x="270" y="1097"/>
                  </a:lnTo>
                  <a:lnTo>
                    <a:pt x="212" y="994"/>
                  </a:lnTo>
                  <a:lnTo>
                    <a:pt x="164" y="905"/>
                  </a:lnTo>
                  <a:lnTo>
                    <a:pt x="129" y="824"/>
                  </a:lnTo>
                  <a:lnTo>
                    <a:pt x="102" y="752"/>
                  </a:lnTo>
                  <a:lnTo>
                    <a:pt x="80" y="688"/>
                  </a:lnTo>
                  <a:lnTo>
                    <a:pt x="61" y="621"/>
                  </a:lnTo>
                  <a:lnTo>
                    <a:pt x="42" y="556"/>
                  </a:lnTo>
                  <a:lnTo>
                    <a:pt x="29" y="487"/>
                  </a:lnTo>
                  <a:lnTo>
                    <a:pt x="19" y="425"/>
                  </a:lnTo>
                  <a:lnTo>
                    <a:pt x="6" y="319"/>
                  </a:lnTo>
                  <a:lnTo>
                    <a:pt x="0" y="194"/>
                  </a:lnTo>
                  <a:lnTo>
                    <a:pt x="0" y="0"/>
                  </a:lnTo>
                  <a:lnTo>
                    <a:pt x="38" y="287"/>
                  </a:lnTo>
                  <a:lnTo>
                    <a:pt x="58" y="371"/>
                  </a:lnTo>
                  <a:lnTo>
                    <a:pt x="81" y="438"/>
                  </a:lnTo>
                  <a:lnTo>
                    <a:pt x="109" y="508"/>
                  </a:lnTo>
                  <a:lnTo>
                    <a:pt x="138" y="575"/>
                  </a:lnTo>
                  <a:lnTo>
                    <a:pt x="206" y="707"/>
                  </a:lnTo>
                  <a:lnTo>
                    <a:pt x="281" y="818"/>
                  </a:lnTo>
                  <a:lnTo>
                    <a:pt x="361" y="924"/>
                  </a:lnTo>
                  <a:lnTo>
                    <a:pt x="456" y="1019"/>
                  </a:lnTo>
                  <a:lnTo>
                    <a:pt x="543" y="1100"/>
                  </a:lnTo>
                  <a:lnTo>
                    <a:pt x="662" y="1206"/>
                  </a:lnTo>
                  <a:lnTo>
                    <a:pt x="773" y="1293"/>
                  </a:lnTo>
                  <a:lnTo>
                    <a:pt x="893" y="1369"/>
                  </a:lnTo>
                  <a:lnTo>
                    <a:pt x="998" y="1431"/>
                  </a:lnTo>
                  <a:lnTo>
                    <a:pt x="1123" y="1493"/>
                  </a:lnTo>
                  <a:lnTo>
                    <a:pt x="1248" y="1549"/>
                  </a:lnTo>
                  <a:lnTo>
                    <a:pt x="1348" y="1594"/>
                  </a:lnTo>
                  <a:lnTo>
                    <a:pt x="1473" y="1637"/>
                  </a:lnTo>
                  <a:lnTo>
                    <a:pt x="1609" y="1681"/>
                  </a:lnTo>
                  <a:lnTo>
                    <a:pt x="1740" y="1705"/>
                  </a:lnTo>
                  <a:close/>
                </a:path>
              </a:pathLst>
            </a:custGeom>
            <a:grpFill/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Freeform 26"/>
            <p:cNvSpPr>
              <a:spLocks/>
            </p:cNvSpPr>
            <p:nvPr/>
          </p:nvSpPr>
          <p:spPr bwMode="gray">
            <a:xfrm>
              <a:off x="3835" y="1489"/>
              <a:ext cx="492" cy="511"/>
            </a:xfrm>
            <a:custGeom>
              <a:avLst/>
              <a:gdLst/>
              <a:ahLst/>
              <a:cxnLst>
                <a:cxn ang="0">
                  <a:pos x="413" y="444"/>
                </a:cxn>
                <a:cxn ang="0">
                  <a:pos x="394" y="538"/>
                </a:cxn>
                <a:cxn ang="0">
                  <a:pos x="0" y="162"/>
                </a:cxn>
                <a:cxn ang="0">
                  <a:pos x="513" y="0"/>
                </a:cxn>
                <a:cxn ang="0">
                  <a:pos x="487" y="100"/>
                </a:cxn>
                <a:cxn ang="0">
                  <a:pos x="561" y="117"/>
                </a:cxn>
                <a:cxn ang="0">
                  <a:pos x="667" y="137"/>
                </a:cxn>
                <a:cxn ang="0">
                  <a:pos x="762" y="169"/>
                </a:cxn>
                <a:cxn ang="0">
                  <a:pos x="855" y="204"/>
                </a:cxn>
                <a:cxn ang="0">
                  <a:pos x="953" y="248"/>
                </a:cxn>
                <a:cxn ang="0">
                  <a:pos x="1043" y="294"/>
                </a:cxn>
                <a:cxn ang="0">
                  <a:pos x="1135" y="344"/>
                </a:cxn>
                <a:cxn ang="0">
                  <a:pos x="1215" y="394"/>
                </a:cxn>
                <a:cxn ang="0">
                  <a:pos x="1291" y="438"/>
                </a:cxn>
                <a:cxn ang="0">
                  <a:pos x="1368" y="493"/>
                </a:cxn>
                <a:cxn ang="0">
                  <a:pos x="1430" y="541"/>
                </a:cxn>
                <a:cxn ang="0">
                  <a:pos x="1495" y="600"/>
                </a:cxn>
                <a:cxn ang="0">
                  <a:pos x="1553" y="656"/>
                </a:cxn>
                <a:cxn ang="0">
                  <a:pos x="1614" y="712"/>
                </a:cxn>
                <a:cxn ang="0">
                  <a:pos x="1675" y="776"/>
                </a:cxn>
                <a:cxn ang="0">
                  <a:pos x="1730" y="846"/>
                </a:cxn>
                <a:cxn ang="0">
                  <a:pos x="1783" y="913"/>
                </a:cxn>
                <a:cxn ang="0">
                  <a:pos x="1831" y="976"/>
                </a:cxn>
                <a:cxn ang="0">
                  <a:pos x="1883" y="1052"/>
                </a:cxn>
                <a:cxn ang="0">
                  <a:pos x="1941" y="1155"/>
                </a:cxn>
                <a:cxn ang="0">
                  <a:pos x="1989" y="1244"/>
                </a:cxn>
                <a:cxn ang="0">
                  <a:pos x="2024" y="1325"/>
                </a:cxn>
                <a:cxn ang="0">
                  <a:pos x="2051" y="1397"/>
                </a:cxn>
                <a:cxn ang="0">
                  <a:pos x="2074" y="1461"/>
                </a:cxn>
                <a:cxn ang="0">
                  <a:pos x="2093" y="1528"/>
                </a:cxn>
                <a:cxn ang="0">
                  <a:pos x="2111" y="1593"/>
                </a:cxn>
                <a:cxn ang="0">
                  <a:pos x="2124" y="1662"/>
                </a:cxn>
                <a:cxn ang="0">
                  <a:pos x="2134" y="1724"/>
                </a:cxn>
                <a:cxn ang="0">
                  <a:pos x="2147" y="1830"/>
                </a:cxn>
                <a:cxn ang="0">
                  <a:pos x="2153" y="1955"/>
                </a:cxn>
                <a:cxn ang="0">
                  <a:pos x="2153" y="2149"/>
                </a:cxn>
                <a:cxn ang="0">
                  <a:pos x="2115" y="1862"/>
                </a:cxn>
                <a:cxn ang="0">
                  <a:pos x="2095" y="1778"/>
                </a:cxn>
                <a:cxn ang="0">
                  <a:pos x="2072" y="1711"/>
                </a:cxn>
                <a:cxn ang="0">
                  <a:pos x="2045" y="1641"/>
                </a:cxn>
                <a:cxn ang="0">
                  <a:pos x="2016" y="1575"/>
                </a:cxn>
                <a:cxn ang="0">
                  <a:pos x="1947" y="1442"/>
                </a:cxn>
                <a:cxn ang="0">
                  <a:pos x="1873" y="1331"/>
                </a:cxn>
                <a:cxn ang="0">
                  <a:pos x="1791" y="1225"/>
                </a:cxn>
                <a:cxn ang="0">
                  <a:pos x="1697" y="1130"/>
                </a:cxn>
                <a:cxn ang="0">
                  <a:pos x="1610" y="1049"/>
                </a:cxn>
                <a:cxn ang="0">
                  <a:pos x="1491" y="943"/>
                </a:cxn>
                <a:cxn ang="0">
                  <a:pos x="1379" y="856"/>
                </a:cxn>
                <a:cxn ang="0">
                  <a:pos x="1260" y="780"/>
                </a:cxn>
                <a:cxn ang="0">
                  <a:pos x="1154" y="718"/>
                </a:cxn>
                <a:cxn ang="0">
                  <a:pos x="1029" y="656"/>
                </a:cxn>
                <a:cxn ang="0">
                  <a:pos x="905" y="600"/>
                </a:cxn>
                <a:cxn ang="0">
                  <a:pos x="806" y="555"/>
                </a:cxn>
                <a:cxn ang="0">
                  <a:pos x="681" y="512"/>
                </a:cxn>
                <a:cxn ang="0">
                  <a:pos x="543" y="468"/>
                </a:cxn>
                <a:cxn ang="0">
                  <a:pos x="413" y="444"/>
                </a:cxn>
              </a:cxnLst>
              <a:rect l="0" t="0" r="r" b="b"/>
              <a:pathLst>
                <a:path w="2153" h="2149">
                  <a:moveTo>
                    <a:pt x="413" y="444"/>
                  </a:moveTo>
                  <a:lnTo>
                    <a:pt x="394" y="538"/>
                  </a:lnTo>
                  <a:lnTo>
                    <a:pt x="0" y="162"/>
                  </a:lnTo>
                  <a:lnTo>
                    <a:pt x="513" y="0"/>
                  </a:lnTo>
                  <a:lnTo>
                    <a:pt x="487" y="100"/>
                  </a:lnTo>
                  <a:lnTo>
                    <a:pt x="561" y="117"/>
                  </a:lnTo>
                  <a:lnTo>
                    <a:pt x="667" y="137"/>
                  </a:lnTo>
                  <a:lnTo>
                    <a:pt x="762" y="169"/>
                  </a:lnTo>
                  <a:lnTo>
                    <a:pt x="855" y="204"/>
                  </a:lnTo>
                  <a:lnTo>
                    <a:pt x="953" y="248"/>
                  </a:lnTo>
                  <a:lnTo>
                    <a:pt x="1043" y="294"/>
                  </a:lnTo>
                  <a:lnTo>
                    <a:pt x="1135" y="344"/>
                  </a:lnTo>
                  <a:lnTo>
                    <a:pt x="1215" y="394"/>
                  </a:lnTo>
                  <a:lnTo>
                    <a:pt x="1291" y="438"/>
                  </a:lnTo>
                  <a:lnTo>
                    <a:pt x="1368" y="493"/>
                  </a:lnTo>
                  <a:lnTo>
                    <a:pt x="1430" y="541"/>
                  </a:lnTo>
                  <a:lnTo>
                    <a:pt x="1495" y="600"/>
                  </a:lnTo>
                  <a:lnTo>
                    <a:pt x="1553" y="656"/>
                  </a:lnTo>
                  <a:lnTo>
                    <a:pt x="1614" y="712"/>
                  </a:lnTo>
                  <a:lnTo>
                    <a:pt x="1675" y="776"/>
                  </a:lnTo>
                  <a:lnTo>
                    <a:pt x="1730" y="846"/>
                  </a:lnTo>
                  <a:lnTo>
                    <a:pt x="1783" y="913"/>
                  </a:lnTo>
                  <a:lnTo>
                    <a:pt x="1831" y="976"/>
                  </a:lnTo>
                  <a:lnTo>
                    <a:pt x="1883" y="1052"/>
                  </a:lnTo>
                  <a:lnTo>
                    <a:pt x="1941" y="1155"/>
                  </a:lnTo>
                  <a:lnTo>
                    <a:pt x="1989" y="1244"/>
                  </a:lnTo>
                  <a:lnTo>
                    <a:pt x="2024" y="1325"/>
                  </a:lnTo>
                  <a:lnTo>
                    <a:pt x="2051" y="1397"/>
                  </a:lnTo>
                  <a:lnTo>
                    <a:pt x="2074" y="1461"/>
                  </a:lnTo>
                  <a:lnTo>
                    <a:pt x="2093" y="1528"/>
                  </a:lnTo>
                  <a:lnTo>
                    <a:pt x="2111" y="1593"/>
                  </a:lnTo>
                  <a:lnTo>
                    <a:pt x="2124" y="1662"/>
                  </a:lnTo>
                  <a:lnTo>
                    <a:pt x="2134" y="1724"/>
                  </a:lnTo>
                  <a:lnTo>
                    <a:pt x="2147" y="1830"/>
                  </a:lnTo>
                  <a:lnTo>
                    <a:pt x="2153" y="1955"/>
                  </a:lnTo>
                  <a:lnTo>
                    <a:pt x="2153" y="2149"/>
                  </a:lnTo>
                  <a:lnTo>
                    <a:pt x="2115" y="1862"/>
                  </a:lnTo>
                  <a:lnTo>
                    <a:pt x="2095" y="1778"/>
                  </a:lnTo>
                  <a:lnTo>
                    <a:pt x="2072" y="1711"/>
                  </a:lnTo>
                  <a:lnTo>
                    <a:pt x="2045" y="1641"/>
                  </a:lnTo>
                  <a:lnTo>
                    <a:pt x="2016" y="1575"/>
                  </a:lnTo>
                  <a:lnTo>
                    <a:pt x="1947" y="1442"/>
                  </a:lnTo>
                  <a:lnTo>
                    <a:pt x="1873" y="1331"/>
                  </a:lnTo>
                  <a:lnTo>
                    <a:pt x="1791" y="1225"/>
                  </a:lnTo>
                  <a:lnTo>
                    <a:pt x="1697" y="1130"/>
                  </a:lnTo>
                  <a:lnTo>
                    <a:pt x="1610" y="1049"/>
                  </a:lnTo>
                  <a:lnTo>
                    <a:pt x="1491" y="943"/>
                  </a:lnTo>
                  <a:lnTo>
                    <a:pt x="1379" y="856"/>
                  </a:lnTo>
                  <a:lnTo>
                    <a:pt x="1260" y="780"/>
                  </a:lnTo>
                  <a:lnTo>
                    <a:pt x="1154" y="718"/>
                  </a:lnTo>
                  <a:lnTo>
                    <a:pt x="1029" y="656"/>
                  </a:lnTo>
                  <a:lnTo>
                    <a:pt x="905" y="600"/>
                  </a:lnTo>
                  <a:lnTo>
                    <a:pt x="806" y="555"/>
                  </a:lnTo>
                  <a:lnTo>
                    <a:pt x="681" y="512"/>
                  </a:lnTo>
                  <a:lnTo>
                    <a:pt x="543" y="468"/>
                  </a:lnTo>
                  <a:lnTo>
                    <a:pt x="413" y="444"/>
                  </a:lnTo>
                  <a:close/>
                </a:path>
              </a:pathLst>
            </a:custGeom>
            <a:grpFill/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Freeform 27"/>
            <p:cNvSpPr>
              <a:spLocks/>
            </p:cNvSpPr>
            <p:nvPr/>
          </p:nvSpPr>
          <p:spPr bwMode="gray">
            <a:xfrm>
              <a:off x="3490" y="1720"/>
              <a:ext cx="491" cy="512"/>
            </a:xfrm>
            <a:custGeom>
              <a:avLst/>
              <a:gdLst/>
              <a:ahLst/>
              <a:cxnLst>
                <a:cxn ang="0">
                  <a:pos x="444" y="1742"/>
                </a:cxn>
                <a:cxn ang="0">
                  <a:pos x="537" y="1760"/>
                </a:cxn>
                <a:cxn ang="0">
                  <a:pos x="162" y="2154"/>
                </a:cxn>
                <a:cxn ang="0">
                  <a:pos x="0" y="1641"/>
                </a:cxn>
                <a:cxn ang="0">
                  <a:pos x="100" y="1668"/>
                </a:cxn>
                <a:cxn ang="0">
                  <a:pos x="117" y="1594"/>
                </a:cxn>
                <a:cxn ang="0">
                  <a:pos x="137" y="1488"/>
                </a:cxn>
                <a:cxn ang="0">
                  <a:pos x="169" y="1392"/>
                </a:cxn>
                <a:cxn ang="0">
                  <a:pos x="204" y="1299"/>
                </a:cxn>
                <a:cxn ang="0">
                  <a:pos x="248" y="1200"/>
                </a:cxn>
                <a:cxn ang="0">
                  <a:pos x="293" y="1112"/>
                </a:cxn>
                <a:cxn ang="0">
                  <a:pos x="343" y="1017"/>
                </a:cxn>
                <a:cxn ang="0">
                  <a:pos x="393" y="939"/>
                </a:cxn>
                <a:cxn ang="0">
                  <a:pos x="436" y="863"/>
                </a:cxn>
                <a:cxn ang="0">
                  <a:pos x="493" y="786"/>
                </a:cxn>
                <a:cxn ang="0">
                  <a:pos x="541" y="724"/>
                </a:cxn>
                <a:cxn ang="0">
                  <a:pos x="599" y="657"/>
                </a:cxn>
                <a:cxn ang="0">
                  <a:pos x="656" y="599"/>
                </a:cxn>
                <a:cxn ang="0">
                  <a:pos x="711" y="538"/>
                </a:cxn>
                <a:cxn ang="0">
                  <a:pos x="776" y="479"/>
                </a:cxn>
                <a:cxn ang="0">
                  <a:pos x="844" y="422"/>
                </a:cxn>
                <a:cxn ang="0">
                  <a:pos x="911" y="370"/>
                </a:cxn>
                <a:cxn ang="0">
                  <a:pos x="975" y="322"/>
                </a:cxn>
                <a:cxn ang="0">
                  <a:pos x="1050" y="270"/>
                </a:cxn>
                <a:cxn ang="0">
                  <a:pos x="1155" y="212"/>
                </a:cxn>
                <a:cxn ang="0">
                  <a:pos x="1242" y="164"/>
                </a:cxn>
                <a:cxn ang="0">
                  <a:pos x="1323" y="129"/>
                </a:cxn>
                <a:cxn ang="0">
                  <a:pos x="1396" y="101"/>
                </a:cxn>
                <a:cxn ang="0">
                  <a:pos x="1460" y="78"/>
                </a:cxn>
                <a:cxn ang="0">
                  <a:pos x="1526" y="59"/>
                </a:cxn>
                <a:cxn ang="0">
                  <a:pos x="1592" y="42"/>
                </a:cxn>
                <a:cxn ang="0">
                  <a:pos x="1660" y="29"/>
                </a:cxn>
                <a:cxn ang="0">
                  <a:pos x="1722" y="19"/>
                </a:cxn>
                <a:cxn ang="0">
                  <a:pos x="1828" y="5"/>
                </a:cxn>
                <a:cxn ang="0">
                  <a:pos x="1953" y="0"/>
                </a:cxn>
                <a:cxn ang="0">
                  <a:pos x="2146" y="0"/>
                </a:cxn>
                <a:cxn ang="0">
                  <a:pos x="1859" y="37"/>
                </a:cxn>
                <a:cxn ang="0">
                  <a:pos x="1776" y="58"/>
                </a:cxn>
                <a:cxn ang="0">
                  <a:pos x="1709" y="81"/>
                </a:cxn>
                <a:cxn ang="0">
                  <a:pos x="1638" y="107"/>
                </a:cxn>
                <a:cxn ang="0">
                  <a:pos x="1573" y="138"/>
                </a:cxn>
                <a:cxn ang="0">
                  <a:pos x="1441" y="206"/>
                </a:cxn>
                <a:cxn ang="0">
                  <a:pos x="1329" y="280"/>
                </a:cxn>
                <a:cxn ang="0">
                  <a:pos x="1223" y="361"/>
                </a:cxn>
                <a:cxn ang="0">
                  <a:pos x="1129" y="455"/>
                </a:cxn>
                <a:cxn ang="0">
                  <a:pos x="1049" y="543"/>
                </a:cxn>
                <a:cxn ang="0">
                  <a:pos x="941" y="662"/>
                </a:cxn>
                <a:cxn ang="0">
                  <a:pos x="854" y="773"/>
                </a:cxn>
                <a:cxn ang="0">
                  <a:pos x="780" y="892"/>
                </a:cxn>
                <a:cxn ang="0">
                  <a:pos x="718" y="998"/>
                </a:cxn>
                <a:cxn ang="0">
                  <a:pos x="656" y="1123"/>
                </a:cxn>
                <a:cxn ang="0">
                  <a:pos x="599" y="1248"/>
                </a:cxn>
                <a:cxn ang="0">
                  <a:pos x="555" y="1348"/>
                </a:cxn>
                <a:cxn ang="0">
                  <a:pos x="512" y="1473"/>
                </a:cxn>
                <a:cxn ang="0">
                  <a:pos x="468" y="1611"/>
                </a:cxn>
                <a:cxn ang="0">
                  <a:pos x="444" y="1742"/>
                </a:cxn>
              </a:cxnLst>
              <a:rect l="0" t="0" r="r" b="b"/>
              <a:pathLst>
                <a:path w="2146" h="2154">
                  <a:moveTo>
                    <a:pt x="444" y="1742"/>
                  </a:moveTo>
                  <a:lnTo>
                    <a:pt x="537" y="1760"/>
                  </a:lnTo>
                  <a:lnTo>
                    <a:pt x="162" y="2154"/>
                  </a:lnTo>
                  <a:lnTo>
                    <a:pt x="0" y="1641"/>
                  </a:lnTo>
                  <a:lnTo>
                    <a:pt x="100" y="1668"/>
                  </a:lnTo>
                  <a:lnTo>
                    <a:pt x="117" y="1594"/>
                  </a:lnTo>
                  <a:lnTo>
                    <a:pt x="137" y="1488"/>
                  </a:lnTo>
                  <a:lnTo>
                    <a:pt x="169" y="1392"/>
                  </a:lnTo>
                  <a:lnTo>
                    <a:pt x="204" y="1299"/>
                  </a:lnTo>
                  <a:lnTo>
                    <a:pt x="248" y="1200"/>
                  </a:lnTo>
                  <a:lnTo>
                    <a:pt x="293" y="1112"/>
                  </a:lnTo>
                  <a:lnTo>
                    <a:pt x="343" y="1017"/>
                  </a:lnTo>
                  <a:lnTo>
                    <a:pt x="393" y="939"/>
                  </a:lnTo>
                  <a:lnTo>
                    <a:pt x="436" y="863"/>
                  </a:lnTo>
                  <a:lnTo>
                    <a:pt x="493" y="786"/>
                  </a:lnTo>
                  <a:lnTo>
                    <a:pt x="541" y="724"/>
                  </a:lnTo>
                  <a:lnTo>
                    <a:pt x="599" y="657"/>
                  </a:lnTo>
                  <a:lnTo>
                    <a:pt x="656" y="599"/>
                  </a:lnTo>
                  <a:lnTo>
                    <a:pt x="711" y="538"/>
                  </a:lnTo>
                  <a:lnTo>
                    <a:pt x="776" y="479"/>
                  </a:lnTo>
                  <a:lnTo>
                    <a:pt x="844" y="422"/>
                  </a:lnTo>
                  <a:lnTo>
                    <a:pt x="911" y="370"/>
                  </a:lnTo>
                  <a:lnTo>
                    <a:pt x="975" y="322"/>
                  </a:lnTo>
                  <a:lnTo>
                    <a:pt x="1050" y="270"/>
                  </a:lnTo>
                  <a:lnTo>
                    <a:pt x="1155" y="212"/>
                  </a:lnTo>
                  <a:lnTo>
                    <a:pt x="1242" y="164"/>
                  </a:lnTo>
                  <a:lnTo>
                    <a:pt x="1323" y="129"/>
                  </a:lnTo>
                  <a:lnTo>
                    <a:pt x="1396" y="101"/>
                  </a:lnTo>
                  <a:lnTo>
                    <a:pt x="1460" y="78"/>
                  </a:lnTo>
                  <a:lnTo>
                    <a:pt x="1526" y="59"/>
                  </a:lnTo>
                  <a:lnTo>
                    <a:pt x="1592" y="42"/>
                  </a:lnTo>
                  <a:lnTo>
                    <a:pt x="1660" y="29"/>
                  </a:lnTo>
                  <a:lnTo>
                    <a:pt x="1722" y="19"/>
                  </a:lnTo>
                  <a:lnTo>
                    <a:pt x="1828" y="5"/>
                  </a:lnTo>
                  <a:lnTo>
                    <a:pt x="1953" y="0"/>
                  </a:lnTo>
                  <a:lnTo>
                    <a:pt x="2146" y="0"/>
                  </a:lnTo>
                  <a:lnTo>
                    <a:pt x="1859" y="37"/>
                  </a:lnTo>
                  <a:lnTo>
                    <a:pt x="1776" y="58"/>
                  </a:lnTo>
                  <a:lnTo>
                    <a:pt x="1709" y="81"/>
                  </a:lnTo>
                  <a:lnTo>
                    <a:pt x="1638" y="107"/>
                  </a:lnTo>
                  <a:lnTo>
                    <a:pt x="1573" y="138"/>
                  </a:lnTo>
                  <a:lnTo>
                    <a:pt x="1441" y="206"/>
                  </a:lnTo>
                  <a:lnTo>
                    <a:pt x="1329" y="280"/>
                  </a:lnTo>
                  <a:lnTo>
                    <a:pt x="1223" y="361"/>
                  </a:lnTo>
                  <a:lnTo>
                    <a:pt x="1129" y="455"/>
                  </a:lnTo>
                  <a:lnTo>
                    <a:pt x="1049" y="543"/>
                  </a:lnTo>
                  <a:lnTo>
                    <a:pt x="941" y="662"/>
                  </a:lnTo>
                  <a:lnTo>
                    <a:pt x="854" y="773"/>
                  </a:lnTo>
                  <a:lnTo>
                    <a:pt x="780" y="892"/>
                  </a:lnTo>
                  <a:lnTo>
                    <a:pt x="718" y="998"/>
                  </a:lnTo>
                  <a:lnTo>
                    <a:pt x="656" y="1123"/>
                  </a:lnTo>
                  <a:lnTo>
                    <a:pt x="599" y="1248"/>
                  </a:lnTo>
                  <a:lnTo>
                    <a:pt x="555" y="1348"/>
                  </a:lnTo>
                  <a:lnTo>
                    <a:pt x="512" y="1473"/>
                  </a:lnTo>
                  <a:lnTo>
                    <a:pt x="468" y="1611"/>
                  </a:lnTo>
                  <a:lnTo>
                    <a:pt x="444" y="1742"/>
                  </a:lnTo>
                  <a:close/>
                </a:path>
              </a:pathLst>
            </a:custGeom>
            <a:grpFill/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 rot="3581221">
            <a:off x="4361139" y="645175"/>
            <a:ext cx="16561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eladás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7" name="Rectangle 66"/>
          <p:cNvSpPr/>
          <p:nvPr/>
        </p:nvSpPr>
        <p:spPr>
          <a:xfrm rot="3710391">
            <a:off x="2673656" y="5979177"/>
            <a:ext cx="132445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Dátum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8" name="Rectangle 67"/>
          <p:cNvSpPr/>
          <p:nvPr/>
        </p:nvSpPr>
        <p:spPr>
          <a:xfrm rot="20033635">
            <a:off x="69073" y="2437504"/>
            <a:ext cx="334841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hu-H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hu-HU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nav</a:t>
            </a:r>
            <a:r>
              <a:rPr lang="hu-H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ADATBÁZIS ?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3131840" y="2708920"/>
            <a:ext cx="23042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információ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0" name="Rectangle 69"/>
          <p:cNvSpPr/>
          <p:nvPr/>
        </p:nvSpPr>
        <p:spPr>
          <a:xfrm rot="640174">
            <a:off x="1635532" y="936792"/>
            <a:ext cx="19020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hirdetés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1" name="Rectangle 70"/>
          <p:cNvSpPr/>
          <p:nvPr/>
        </p:nvSpPr>
        <p:spPr>
          <a:xfrm rot="20215123">
            <a:off x="5838798" y="4046494"/>
            <a:ext cx="36118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hu-H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Szerződés RÉSZLETEI</a:t>
            </a:r>
            <a:endParaRPr lang="en-US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2" name="Rectangle 71"/>
          <p:cNvSpPr/>
          <p:nvPr/>
        </p:nvSpPr>
        <p:spPr>
          <a:xfrm rot="810795">
            <a:off x="4806821" y="5941174"/>
            <a:ext cx="233586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bizalmas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3" name="Rectangle 72"/>
          <p:cNvSpPr/>
          <p:nvPr/>
        </p:nvSpPr>
        <p:spPr>
          <a:xfrm rot="17074575">
            <a:off x="259517" y="5428973"/>
            <a:ext cx="280548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MÁS ADATFORRÁS</a:t>
            </a:r>
            <a:endParaRPr lang="en-US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4" name="Rectangle 73"/>
          <p:cNvSpPr/>
          <p:nvPr/>
        </p:nvSpPr>
        <p:spPr>
          <a:xfrm rot="6419223">
            <a:off x="5549252" y="1286254"/>
            <a:ext cx="293823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hu-H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me</a:t>
            </a:r>
            <a:r>
              <a:rPr lang="hu-H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gtérülés %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3131840" y="4407495"/>
            <a:ext cx="23042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tényadat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2987824" y="3543399"/>
            <a:ext cx="252028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hu-HU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objektívitás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0" name="Chevron 29"/>
          <p:cNvSpPr/>
          <p:nvPr/>
        </p:nvSpPr>
        <p:spPr>
          <a:xfrm rot="5400000">
            <a:off x="4139952" y="3068960"/>
            <a:ext cx="288032" cy="432048"/>
          </a:xfrm>
          <a:prstGeom prst="chevron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1" name="Chevron 30"/>
          <p:cNvSpPr/>
          <p:nvPr/>
        </p:nvSpPr>
        <p:spPr>
          <a:xfrm rot="16200000">
            <a:off x="4139952" y="4077072"/>
            <a:ext cx="288032" cy="432048"/>
          </a:xfrm>
          <a:prstGeom prst="chevron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dirty="0"/>
              <a:t>bizonytalanság jelen van az értékbecslés minden </a:t>
            </a:r>
            <a:r>
              <a:rPr lang="hu-HU" dirty="0" smtClean="0"/>
              <a:t>lépésénél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1520" y="1738838"/>
            <a:ext cx="8712968" cy="45704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spcAft>
                <a:spcPts val="200"/>
              </a:spcAft>
              <a:buClr>
                <a:srgbClr val="101698"/>
              </a:buClr>
              <a:buFont typeface="Wingdings" pitchFamily="2" charset="2"/>
              <a:buChar char="q"/>
            </a:pPr>
            <a:r>
              <a:rPr lang="hu-HU" sz="1400" dirty="0" smtClean="0">
                <a:solidFill>
                  <a:schemeClr val="bg2">
                    <a:lumMod val="50000"/>
                  </a:schemeClr>
                </a:solidFill>
              </a:rPr>
              <a:t>      az értékbecslés céljától, a feladattól (piaci érték, értékesség, hitelbiztosítéki érték, stb.), valamint attól,</a:t>
            </a:r>
            <a:br>
              <a:rPr lang="hu-HU" sz="1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hu-HU" sz="1400" dirty="0" smtClean="0">
                <a:solidFill>
                  <a:schemeClr val="bg2">
                    <a:lumMod val="50000"/>
                  </a:schemeClr>
                </a:solidFill>
              </a:rPr>
              <a:t>         hogy kinek készül a becslés)</a:t>
            </a:r>
          </a:p>
          <a:p>
            <a:pPr lvl="0">
              <a:spcAft>
                <a:spcPts val="200"/>
              </a:spcAft>
              <a:buClr>
                <a:srgbClr val="101698"/>
              </a:buClr>
              <a:buFont typeface="Wingdings" pitchFamily="2" charset="2"/>
              <a:buChar char="q"/>
            </a:pPr>
            <a:r>
              <a:rPr lang="hu-HU" sz="1400" dirty="0" smtClean="0">
                <a:solidFill>
                  <a:schemeClr val="bg2">
                    <a:lumMod val="50000"/>
                  </a:schemeClr>
                </a:solidFill>
              </a:rPr>
              <a:t>      az értékbecslő pozíciójától, azaz az értékbecslés tárgyával kapcsolatos helyzetétől („baráti” vagy</a:t>
            </a:r>
            <a:br>
              <a:rPr lang="hu-HU" sz="1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hu-HU" sz="1400" dirty="0" smtClean="0">
                <a:solidFill>
                  <a:schemeClr val="bg2">
                    <a:lumMod val="50000"/>
                  </a:schemeClr>
                </a:solidFill>
              </a:rPr>
              <a:t>        „ellenséges” értékelés)</a:t>
            </a:r>
          </a:p>
          <a:p>
            <a:pPr lvl="0">
              <a:spcAft>
                <a:spcPts val="200"/>
              </a:spcAft>
              <a:buClr>
                <a:srgbClr val="101698"/>
              </a:buClr>
              <a:buFont typeface="Wingdings" pitchFamily="2" charset="2"/>
              <a:buChar char="q"/>
            </a:pPr>
            <a:r>
              <a:rPr lang="hu-HU" sz="1400" dirty="0" smtClean="0">
                <a:solidFill>
                  <a:schemeClr val="bg2">
                    <a:lumMod val="50000"/>
                  </a:schemeClr>
                </a:solidFill>
              </a:rPr>
              <a:t>     az értékbecslés módszerétől (közvetlen / közvetett, összehasonlító / maradványértéket használó,</a:t>
            </a:r>
            <a:br>
              <a:rPr lang="hu-HU" sz="1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hu-HU" sz="1400" dirty="0" smtClean="0">
                <a:solidFill>
                  <a:schemeClr val="bg2">
                    <a:lumMod val="50000"/>
                  </a:schemeClr>
                </a:solidFill>
              </a:rPr>
              <a:t>        jövedelem tőkésítéssel számoló)</a:t>
            </a:r>
          </a:p>
          <a:p>
            <a:pPr lvl="0">
              <a:spcAft>
                <a:spcPts val="200"/>
              </a:spcAft>
              <a:buClr>
                <a:srgbClr val="101698"/>
              </a:buClr>
              <a:buFont typeface="Wingdings" pitchFamily="2" charset="2"/>
              <a:buChar char="q"/>
            </a:pPr>
            <a:r>
              <a:rPr lang="hu-HU" sz="1400" dirty="0" smtClean="0">
                <a:solidFill>
                  <a:schemeClr val="bg2">
                    <a:lumMod val="50000"/>
                  </a:schemeClr>
                </a:solidFill>
              </a:rPr>
              <a:t>     az értékbecslő gondosságától</a:t>
            </a:r>
          </a:p>
          <a:p>
            <a:pPr lvl="0">
              <a:spcAft>
                <a:spcPts val="200"/>
              </a:spcAft>
              <a:buClr>
                <a:srgbClr val="101698"/>
              </a:buClr>
              <a:buFont typeface="Wingdings" pitchFamily="2" charset="2"/>
              <a:buChar char="q"/>
            </a:pPr>
            <a:r>
              <a:rPr lang="hu-HU" sz="1400" dirty="0" smtClean="0">
                <a:solidFill>
                  <a:schemeClr val="bg2">
                    <a:lumMod val="50000"/>
                  </a:schemeClr>
                </a:solidFill>
              </a:rPr>
              <a:t>     az összehasonlításra alkalmas tranzakciók számától, halmazától, azaz</a:t>
            </a:r>
          </a:p>
          <a:p>
            <a:pPr lvl="0">
              <a:spcAft>
                <a:spcPts val="200"/>
              </a:spcAft>
              <a:buClr>
                <a:srgbClr val="101698"/>
              </a:buClr>
              <a:buFont typeface="Wingdings" pitchFamily="2" charset="2"/>
              <a:buChar char="q"/>
            </a:pPr>
            <a:r>
              <a:rPr lang="hu-HU" sz="1400" dirty="0" smtClean="0">
                <a:solidFill>
                  <a:schemeClr val="bg2">
                    <a:lumMod val="50000"/>
                  </a:schemeClr>
                </a:solidFill>
              </a:rPr>
              <a:t>     a</a:t>
            </a:r>
            <a:r>
              <a:rPr lang="hu-HU" sz="1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u-HU" sz="1400" b="1" dirty="0" smtClean="0">
                <a:solidFill>
                  <a:srgbClr val="123596"/>
                </a:solidFill>
              </a:rPr>
              <a:t>piaci szegmenstől</a:t>
            </a:r>
            <a:r>
              <a:rPr lang="hu-HU" sz="1400" dirty="0" smtClean="0">
                <a:solidFill>
                  <a:srgbClr val="123596"/>
                </a:solidFill>
              </a:rPr>
              <a:t>, </a:t>
            </a:r>
            <a:r>
              <a:rPr lang="hu-HU" sz="1400" dirty="0" smtClean="0">
                <a:solidFill>
                  <a:schemeClr val="bg2">
                    <a:lumMod val="50000"/>
                  </a:schemeClr>
                </a:solidFill>
              </a:rPr>
              <a:t>ezen belül</a:t>
            </a:r>
          </a:p>
          <a:p>
            <a:pPr lvl="1">
              <a:spcAft>
                <a:spcPts val="200"/>
              </a:spcAft>
              <a:buClr>
                <a:srgbClr val="101698"/>
              </a:buClr>
              <a:buFont typeface="Wingdings" pitchFamily="2" charset="2"/>
              <a:buChar char="Ø"/>
            </a:pPr>
            <a:r>
              <a:rPr lang="hu-HU" sz="1400" dirty="0" smtClean="0">
                <a:solidFill>
                  <a:schemeClr val="bg2">
                    <a:lumMod val="50000"/>
                  </a:schemeClr>
                </a:solidFill>
              </a:rPr>
              <a:t>  telkek,</a:t>
            </a:r>
          </a:p>
          <a:p>
            <a:pPr lvl="1">
              <a:spcAft>
                <a:spcPts val="200"/>
              </a:spcAft>
              <a:buClr>
                <a:srgbClr val="101698"/>
              </a:buClr>
              <a:buFont typeface="Wingdings" pitchFamily="2" charset="2"/>
              <a:buChar char="Ø"/>
            </a:pPr>
            <a:r>
              <a:rPr lang="hu-HU" sz="1400" dirty="0" smtClean="0">
                <a:solidFill>
                  <a:schemeClr val="bg2">
                    <a:lumMod val="50000"/>
                  </a:schemeClr>
                </a:solidFill>
              </a:rPr>
              <a:t>  lakások,</a:t>
            </a:r>
          </a:p>
          <a:p>
            <a:pPr lvl="1">
              <a:spcAft>
                <a:spcPts val="200"/>
              </a:spcAft>
              <a:buClr>
                <a:srgbClr val="101698"/>
              </a:buClr>
              <a:buFont typeface="Wingdings" pitchFamily="2" charset="2"/>
              <a:buChar char="Ø"/>
            </a:pPr>
            <a:r>
              <a:rPr lang="hu-HU" sz="1400" dirty="0" smtClean="0">
                <a:solidFill>
                  <a:schemeClr val="bg2">
                    <a:lumMod val="50000"/>
                  </a:schemeClr>
                </a:solidFill>
              </a:rPr>
              <a:t>  jövedelem-termelő ingatlanok (kereskedelem, iroda)      Eltérő likviditású szegmensek</a:t>
            </a:r>
          </a:p>
          <a:p>
            <a:pPr lvl="1">
              <a:spcAft>
                <a:spcPts val="200"/>
              </a:spcAft>
              <a:buClr>
                <a:srgbClr val="101698"/>
              </a:buClr>
              <a:buFont typeface="Wingdings" pitchFamily="2" charset="2"/>
              <a:buChar char="Ø"/>
            </a:pPr>
            <a:r>
              <a:rPr lang="hu-HU" sz="1400" dirty="0" smtClean="0">
                <a:solidFill>
                  <a:schemeClr val="bg2">
                    <a:lumMod val="50000"/>
                  </a:schemeClr>
                </a:solidFill>
              </a:rPr>
              <a:t>  ipari</a:t>
            </a:r>
          </a:p>
          <a:p>
            <a:pPr lvl="1">
              <a:spcAft>
                <a:spcPts val="200"/>
              </a:spcAft>
              <a:buClr>
                <a:srgbClr val="101698"/>
              </a:buClr>
              <a:buFont typeface="Wingdings" pitchFamily="2" charset="2"/>
              <a:buChar char="Ø"/>
            </a:pPr>
            <a:r>
              <a:rPr lang="hu-HU" sz="1400" dirty="0" smtClean="0">
                <a:solidFill>
                  <a:schemeClr val="bg2">
                    <a:lumMod val="50000"/>
                  </a:schemeClr>
                </a:solidFill>
              </a:rPr>
              <a:t>  intézményi, állami, egyházi, stb.</a:t>
            </a:r>
          </a:p>
          <a:p>
            <a:pPr lvl="0">
              <a:spcAft>
                <a:spcPts val="200"/>
              </a:spcAft>
              <a:buClr>
                <a:srgbClr val="101698"/>
              </a:buClr>
              <a:buFont typeface="Wingdings" pitchFamily="2" charset="2"/>
              <a:buChar char="q"/>
            </a:pPr>
            <a:r>
              <a:rPr lang="hu-HU" sz="1400" dirty="0" smtClean="0">
                <a:solidFill>
                  <a:schemeClr val="bg2">
                    <a:lumMod val="50000"/>
                  </a:schemeClr>
                </a:solidFill>
              </a:rPr>
              <a:t>     a piac átláthatóságától</a:t>
            </a:r>
          </a:p>
          <a:p>
            <a:pPr lvl="0">
              <a:spcAft>
                <a:spcPts val="200"/>
              </a:spcAft>
              <a:buClr>
                <a:srgbClr val="101698"/>
              </a:buClr>
              <a:buFont typeface="Wingdings" pitchFamily="2" charset="2"/>
              <a:buChar char="q"/>
            </a:pPr>
            <a:r>
              <a:rPr lang="hu-HU" sz="1400" dirty="0" smtClean="0">
                <a:solidFill>
                  <a:schemeClr val="bg2">
                    <a:lumMod val="50000"/>
                  </a:schemeClr>
                </a:solidFill>
              </a:rPr>
              <a:t>     az elérhető információk és adatok </a:t>
            </a:r>
          </a:p>
          <a:p>
            <a:pPr lvl="1">
              <a:spcAft>
                <a:spcPts val="200"/>
              </a:spcAft>
              <a:buClr>
                <a:srgbClr val="101698"/>
              </a:buClr>
              <a:buFont typeface="Wingdings" pitchFamily="2" charset="2"/>
              <a:buChar char="Ø"/>
            </a:pPr>
            <a:r>
              <a:rPr lang="hu-HU" sz="1400" dirty="0" smtClean="0">
                <a:solidFill>
                  <a:schemeClr val="bg2">
                    <a:lumMod val="50000"/>
                  </a:schemeClr>
                </a:solidFill>
              </a:rPr>
              <a:t>  mennyiségétől, azaz statisztikailag is értelmezhető-e</a:t>
            </a:r>
          </a:p>
          <a:p>
            <a:pPr lvl="1">
              <a:spcAft>
                <a:spcPts val="200"/>
              </a:spcAft>
              <a:buClr>
                <a:srgbClr val="101698"/>
              </a:buClr>
              <a:buFont typeface="Wingdings" pitchFamily="2" charset="2"/>
              <a:buChar char="Ø"/>
            </a:pPr>
            <a:r>
              <a:rPr lang="hu-HU" sz="1400" dirty="0" smtClean="0">
                <a:solidFill>
                  <a:schemeClr val="bg2">
                    <a:lumMod val="50000"/>
                  </a:schemeClr>
                </a:solidFill>
              </a:rPr>
              <a:t>  minőségétől,</a:t>
            </a:r>
          </a:p>
          <a:p>
            <a:pPr lvl="1">
              <a:spcAft>
                <a:spcPts val="200"/>
              </a:spcAft>
              <a:buClr>
                <a:srgbClr val="101698"/>
              </a:buClr>
              <a:buFont typeface="Wingdings" pitchFamily="2" charset="2"/>
              <a:buChar char="Ø"/>
            </a:pPr>
            <a:r>
              <a:rPr lang="hu-HU" sz="1400" dirty="0" smtClean="0">
                <a:solidFill>
                  <a:schemeClr val="bg2">
                    <a:lumMod val="50000"/>
                  </a:schemeClr>
                </a:solidFill>
              </a:rPr>
              <a:t>  megbízhatóságától</a:t>
            </a:r>
            <a:endParaRPr lang="en-US" sz="1400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747678"/>
              </a:solidFill>
              <a:effectLst/>
              <a:latin typeface="Arial Black" pitchFamily="34" charset="0"/>
            </a:endParaRPr>
          </a:p>
        </p:txBody>
      </p:sp>
      <p:sp>
        <p:nvSpPr>
          <p:cNvPr id="289794" name="AutoShape 2"/>
          <p:cNvSpPr>
            <a:spLocks/>
          </p:cNvSpPr>
          <p:nvPr/>
        </p:nvSpPr>
        <p:spPr bwMode="auto">
          <a:xfrm>
            <a:off x="5146837" y="3861048"/>
            <a:ext cx="145243" cy="1152128"/>
          </a:xfrm>
          <a:prstGeom prst="rightBrace">
            <a:avLst>
              <a:gd name="adj1" fmla="val 95322"/>
              <a:gd name="adj2" fmla="val 50000"/>
            </a:avLst>
          </a:prstGeom>
          <a:noFill/>
          <a:ln w="25400">
            <a:solidFill>
              <a:schemeClr val="accent4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3568" y="1052736"/>
            <a:ext cx="792088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hu-H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 bizonytalanság függ: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REATEDBY" val="Global PowerPoint Toolbar"/>
  <p:tag name="TOOLBARVERSION" val="4.03"/>
  <p:tag name="TYPE" val="Screen"/>
  <p:tag name="KEYWORD" val="SCREEN"/>
  <p:tag name="TEMPLATEVERSION" val="16/01/2011 18:14:1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COPYRIGHT" val="TRUE"/>
</p:tagLst>
</file>

<file path=ppt/theme/theme1.xml><?xml version="1.0" encoding="utf-8"?>
<a:theme xmlns:a="http://schemas.openxmlformats.org/drawingml/2006/main" name="CREATE SCREEN">
  <a:themeElements>
    <a:clrScheme name="KPMG Colours">
      <a:dk1>
        <a:srgbClr val="000000"/>
      </a:dk1>
      <a:lt1>
        <a:srgbClr val="FFFFFF"/>
      </a:lt1>
      <a:dk2>
        <a:srgbClr val="007C92"/>
      </a:dk2>
      <a:lt2>
        <a:srgbClr val="747678"/>
      </a:lt2>
      <a:accent1>
        <a:srgbClr val="8E258D"/>
      </a:accent1>
      <a:accent2>
        <a:srgbClr val="A79E70"/>
      </a:accent2>
      <a:accent3>
        <a:srgbClr val="7AB800"/>
      </a:accent3>
      <a:accent4>
        <a:srgbClr val="00338D"/>
      </a:accent4>
      <a:accent5>
        <a:srgbClr val="C84E00"/>
      </a:accent5>
      <a:accent6>
        <a:srgbClr val="EBB700"/>
      </a:accent6>
      <a:hlink>
        <a:srgbClr val="007C92"/>
      </a:hlink>
      <a:folHlink>
        <a:srgbClr val="8E258D"/>
      </a:folHlink>
    </a:clrScheme>
    <a:fontScheme name="KPMG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PMG Theme">
      <a:fillStyleLst>
        <a:solidFill>
          <a:schemeClr val="phClr"/>
        </a:solidFill>
        <a:solidFill>
          <a:schemeClr val="phClr">
            <a:tint val="0"/>
          </a:schemeClr>
        </a:solidFill>
        <a:solidFill>
          <a:schemeClr val="phClr"/>
        </a:solidFill>
      </a:fillStyleLst>
      <a:lnStyleLst>
        <a:ln w="6350" cap="rnd" cmpd="sng" algn="ctr">
          <a:solidFill>
            <a:schemeClr val="phClr"/>
          </a:solidFill>
          <a:prstDash val="solid"/>
        </a:ln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600" dirty="0" smtClean="0"/>
        </a:defPPr>
      </a:lstStyle>
    </a:txDef>
  </a:objectDefaults>
  <a:extraClrSchemeLst>
    <a:extraClrScheme>
      <a:clrScheme name="KPMG Colours">
        <a:dk1>
          <a:srgbClr val="000000"/>
        </a:dk1>
        <a:lt1>
          <a:srgbClr val="FFFFFF"/>
        </a:lt1>
        <a:dk2>
          <a:srgbClr val="007C92"/>
        </a:dk2>
        <a:lt2>
          <a:srgbClr val="747678"/>
        </a:lt2>
        <a:accent1>
          <a:srgbClr val="8E258D"/>
        </a:accent1>
        <a:accent2>
          <a:srgbClr val="A79E70"/>
        </a:accent2>
        <a:accent3>
          <a:srgbClr val="7AB800"/>
        </a:accent3>
        <a:accent4>
          <a:srgbClr val="00338D"/>
        </a:accent4>
        <a:accent5>
          <a:srgbClr val="C84E00"/>
        </a:accent5>
        <a:accent6>
          <a:srgbClr val="EBB700"/>
        </a:accent6>
        <a:hlink>
          <a:srgbClr val="007C92"/>
        </a:hlink>
        <a:folHlink>
          <a:srgbClr val="8E258D"/>
        </a:folHlink>
      </a:clrScheme>
    </a:extraClrScheme>
  </a:extraClrSchemeLst>
  <a:custClrLst>
    <a:custClr name="Turquoise 100%">
      <a:srgbClr val="007C92"/>
    </a:custClr>
    <a:custClr name="Deep Purple 100%">
      <a:srgbClr val="8E258D"/>
    </a:custClr>
    <a:custClr name="Tan 100%">
      <a:srgbClr val="A79E70"/>
    </a:custClr>
    <a:custClr name="Bright Green 100%">
      <a:srgbClr val="7AB800"/>
    </a:custClr>
    <a:custClr name="Deep Blue 100%">
      <a:srgbClr val="00338D"/>
    </a:custClr>
    <a:custClr name="Orange 100%">
      <a:srgbClr val="C84E00"/>
    </a:custClr>
    <a:custClr name="Bright Yellow 100%">
      <a:srgbClr val="EBB700"/>
    </a:custClr>
    <a:custClr name="Powder Blue 100%">
      <a:srgbClr val="98C6EA"/>
    </a:custClr>
    <a:custClr name="Gray 100%">
      <a:srgbClr val="747678"/>
    </a:custClr>
    <a:custClr name="Red 100%">
      <a:srgbClr val="9E3039"/>
    </a:custClr>
    <a:custClr name="Turquoise 75%">
      <a:srgbClr val="409DAD"/>
    </a:custClr>
    <a:custClr name="Deep Purple 75%">
      <a:srgbClr val="AA5CAA"/>
    </a:custClr>
    <a:custClr name="Tan 75%">
      <a:srgbClr val="BDB694"/>
    </a:custClr>
    <a:custClr name="Bright Green 75%">
      <a:srgbClr val="9BCA40"/>
    </a:custClr>
    <a:custClr name="Deep Blue 75%">
      <a:srgbClr val="4066AA"/>
    </a:custClr>
    <a:custClr name="Orange 75%">
      <a:srgbClr val="D67A40"/>
    </a:custClr>
    <a:custClr name="Bright Yellow 75%">
      <a:srgbClr val="F0C940"/>
    </a:custClr>
    <a:custClr name="Powder Blue 75%">
      <a:srgbClr val="B2D4EF"/>
    </a:custClr>
    <a:custClr name="Gray 75%">
      <a:srgbClr val="97989A"/>
    </a:custClr>
    <a:custClr name="Red 75%">
      <a:srgbClr val="B6646B"/>
    </a:custClr>
    <a:custClr name="Turquoise 50%">
      <a:srgbClr val="80BEC9"/>
    </a:custClr>
    <a:custClr name="Deep Purple 50%">
      <a:srgbClr val="C792C6"/>
    </a:custClr>
    <a:custClr name="Tan 50%">
      <a:srgbClr val="D3CFB8"/>
    </a:custClr>
    <a:custClr name="Bright Green 50%">
      <a:srgbClr val="BDDC80"/>
    </a:custClr>
    <a:custClr name="Deep Blue 50%">
      <a:srgbClr val="8099C6"/>
    </a:custClr>
    <a:custClr name="Orange 50%">
      <a:srgbClr val="E3A780"/>
    </a:custClr>
    <a:custClr name="Bright Yellow 50%">
      <a:srgbClr val="F5DB7E"/>
    </a:custClr>
    <a:custClr name="Powder Blue 50%">
      <a:srgbClr val="CCE3F4"/>
    </a:custClr>
    <a:custClr name="Gray 50%">
      <a:srgbClr val="BABBBC"/>
    </a:custClr>
    <a:custClr name="Red 50%">
      <a:srgbClr val="CF989C"/>
    </a:custClr>
    <a:custClr name="Turquoise 25%">
      <a:srgbClr val="BFDEE4"/>
    </a:custClr>
    <a:custClr name="Deep Purple 25%">
      <a:srgbClr val="E3C9E3"/>
    </a:custClr>
    <a:custClr name="Tan 25%">
      <a:srgbClr val="E9E7DB"/>
    </a:custClr>
    <a:custClr name="Bright Green 25%">
      <a:srgbClr val="DEEDBF"/>
    </a:custClr>
    <a:custClr name="Deep Blue 25%">
      <a:srgbClr val="BFCCE3"/>
    </a:custClr>
    <a:custClr name="Orange 25%">
      <a:srgbClr val="F1D3BF"/>
    </a:custClr>
    <a:custClr name="Bright Yellow 25%">
      <a:srgbClr val="FAEDBF"/>
    </a:custClr>
    <a:custClr name="Powder Blue 25%">
      <a:srgbClr val="E5F1FA"/>
    </a:custClr>
    <a:custClr name="Gray 25%">
      <a:srgbClr val="DCDDDD"/>
    </a:custClr>
    <a:custClr name="Red 25%">
      <a:srgbClr val="E7CBCE"/>
    </a:custClr>
    <a:custClr name="Turquoise 10%">
      <a:srgbClr val="E5F2F4"/>
    </a:custClr>
    <a:custClr name="Deep Purple 10%">
      <a:srgbClr val="F3E9F3"/>
    </a:custClr>
    <a:custClr name="Tan 10%">
      <a:srgbClr val="F6F5F0"/>
    </a:custClr>
    <a:custClr name="Bright Green 10%">
      <a:srgbClr val="F1F8E5"/>
    </a:custClr>
    <a:custClr name="Deep Blue 10%">
      <a:srgbClr val="E5EAF3"/>
    </a:custClr>
    <a:custClr name="Orange 10%">
      <a:srgbClr val="F9EDE5"/>
    </a:custClr>
    <a:custClr name="Bright Yellow 10%">
      <a:srgbClr val="FDF8E5"/>
    </a:custClr>
    <a:custClr name="Powder Blue 10%">
      <a:srgbClr val="F4F9FD"/>
    </a:custClr>
    <a:custClr name="Gray 10%">
      <a:srgbClr val="F1F1F1"/>
    </a:custClr>
    <a:custClr name="Red 10%">
      <a:srgbClr val="F5EAEB"/>
    </a:custClr>
  </a:custClr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6559</TotalTime>
  <Words>1252</Words>
  <Application>Microsoft Office PowerPoint</Application>
  <PresentationFormat>Diavetítés a képernyőre (4:3 oldalarány)</PresentationFormat>
  <Paragraphs>354</Paragraphs>
  <Slides>24</Slides>
  <Notes>22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25" baseType="lpstr">
      <vt:lpstr>CREATE SCREEN</vt:lpstr>
      <vt:lpstr>Az értékelési bizonytalanság  és ennek szerepeltetése az ingatlanértékelésben                                      </vt:lpstr>
      <vt:lpstr>Ingatlanértékelési bizonytalanság</vt:lpstr>
      <vt:lpstr>Ingatlanértékelési bizonytalanság</vt:lpstr>
      <vt:lpstr>Ingatlanértékelési bizonytalanság</vt:lpstr>
      <vt:lpstr>Ingatlanértékelési bizonytalanság</vt:lpstr>
      <vt:lpstr>Ingatlanértékelési bizonytalanság</vt:lpstr>
      <vt:lpstr>Ingatlanértékelési bizonytalanság változik!</vt:lpstr>
      <vt:lpstr>Ingatlanértékelési bizonytalanság</vt:lpstr>
      <vt:lpstr>A bizonytalanság jelen van az értékbecslés minden lépésénél</vt:lpstr>
      <vt:lpstr>A bizonytalanság jelen van az értékbecslés minden lépésénél</vt:lpstr>
      <vt:lpstr>A bizonytalanság jelen van az értékbecslés minden lépésénél</vt:lpstr>
      <vt:lpstr>A bizonytalanság jelen van az értékbecslés minden lépésénél</vt:lpstr>
      <vt:lpstr>A bizonytalanság jelen van az értékbecslés minden lépésénél</vt:lpstr>
      <vt:lpstr>A bizonytalanság jelen van az értékbecslés minden lépésénél</vt:lpstr>
      <vt:lpstr>Ingatlanértékelési bizonytalanság szerepeltetése az értékbecslésben</vt:lpstr>
      <vt:lpstr>Ingatlanértékelési bizonytalanság szerepeltetése az értékbecslésben</vt:lpstr>
      <vt:lpstr>Ingatlanértékelési bizonytalanság szerepeltetése az értékbecslésben</vt:lpstr>
      <vt:lpstr>Ingatlanértékelési bizonytalanság szerepeltetése az értékbecslésben</vt:lpstr>
      <vt:lpstr>Ingatlanértékelési bizonytalanság</vt:lpstr>
      <vt:lpstr>Ingatlanértékelési bizonytalanság</vt:lpstr>
      <vt:lpstr> Edd bácsi tanácsa</vt:lpstr>
      <vt:lpstr>Ingatlanértékelési bizonytalanság</vt:lpstr>
      <vt:lpstr>PowerPoint bemutató</vt:lpstr>
      <vt:lpstr>PowerPoint bemutató</vt:lpstr>
    </vt:vector>
  </TitlesOfParts>
  <Company>KPMG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KPMG Screen 3:4 (2007 v4.0)</dc:title>
  <dc:creator>Nick Nifadéll</dc:creator>
  <cp:lastModifiedBy>User2</cp:lastModifiedBy>
  <cp:revision>671</cp:revision>
  <dcterms:created xsi:type="dcterms:W3CDTF">2010-10-27T15:39:50Z</dcterms:created>
  <dcterms:modified xsi:type="dcterms:W3CDTF">2014-10-03T08:38:36Z</dcterms:modified>
</cp:coreProperties>
</file>